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Poppins" panose="00000500000000000000" pitchFamily="2" charset="0"/>
      <p:regular r:id="rId12"/>
    </p:embeddedFont>
    <p:embeddedFont>
      <p:font typeface="Poppins Bold" panose="00000800000000000000"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1829"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29.06.2024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Diffrence : normalisée par la fitness du suiveur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87783">
            <a:off x="1765300" y="10149589"/>
            <a:ext cx="13758345" cy="7410406"/>
            <a:chOff x="0" y="0"/>
            <a:chExt cx="1296853" cy="698500"/>
          </a:xfrm>
        </p:grpSpPr>
        <p:sp>
          <p:nvSpPr>
            <p:cNvPr id="3" name="Freeform 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4" name="TextBox 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775767" flipV="1">
            <a:off x="7864699" y="9517084"/>
            <a:ext cx="4968491" cy="236003"/>
          </a:xfrm>
          <a:custGeom>
            <a:avLst/>
            <a:gdLst/>
            <a:ahLst/>
            <a:cxnLst/>
            <a:rect l="l" t="t" r="r" b="b"/>
            <a:pathLst>
              <a:path w="4968491" h="236003">
                <a:moveTo>
                  <a:pt x="0" y="236003"/>
                </a:moveTo>
                <a:lnTo>
                  <a:pt x="4968491" y="236003"/>
                </a:lnTo>
                <a:lnTo>
                  <a:pt x="4968491" y="0"/>
                </a:lnTo>
                <a:lnTo>
                  <a:pt x="0" y="0"/>
                </a:lnTo>
                <a:lnTo>
                  <a:pt x="0" y="236003"/>
                </a:lnTo>
                <a:close/>
              </a:path>
            </a:pathLst>
          </a:custGeom>
          <a:blipFill>
            <a:blip r:embed="rId2">
              <a:alphaModFix amt="80000"/>
            </a:blip>
            <a:stretch>
              <a:fillRect/>
            </a:stretch>
          </a:blipFill>
        </p:spPr>
      </p:sp>
      <p:grpSp>
        <p:nvGrpSpPr>
          <p:cNvPr id="6" name="Group 6"/>
          <p:cNvGrpSpPr/>
          <p:nvPr/>
        </p:nvGrpSpPr>
        <p:grpSpPr>
          <a:xfrm rot="-1787783">
            <a:off x="5129591" y="9086430"/>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8" name="TextBox 8"/>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787783">
            <a:off x="10578981" y="-1870630"/>
            <a:ext cx="13758345" cy="741040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1" name="TextBox 11"/>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787783">
            <a:off x="9316170" y="-96463"/>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14" name="TextBox 1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1813147">
            <a:off x="9836813" y="1312669"/>
            <a:ext cx="8743695" cy="7661663"/>
          </a:xfrm>
          <a:custGeom>
            <a:avLst/>
            <a:gdLst/>
            <a:ahLst/>
            <a:cxnLst/>
            <a:rect l="l" t="t" r="r" b="b"/>
            <a:pathLst>
              <a:path w="8743695" h="7661663">
                <a:moveTo>
                  <a:pt x="0" y="0"/>
                </a:moveTo>
                <a:lnTo>
                  <a:pt x="8743694" y="0"/>
                </a:lnTo>
                <a:lnTo>
                  <a:pt x="8743694" y="7661662"/>
                </a:lnTo>
                <a:lnTo>
                  <a:pt x="0" y="7661662"/>
                </a:lnTo>
                <a:lnTo>
                  <a:pt x="0" y="0"/>
                </a:lnTo>
                <a:close/>
              </a:path>
            </a:pathLst>
          </a:custGeom>
          <a:blipFill>
            <a:blip r:embed="rId3"/>
            <a:stretch>
              <a:fillRect/>
            </a:stretch>
          </a:blipFill>
        </p:spPr>
      </p:sp>
      <p:grpSp>
        <p:nvGrpSpPr>
          <p:cNvPr id="16" name="Group 16"/>
          <p:cNvGrpSpPr/>
          <p:nvPr/>
        </p:nvGrpSpPr>
        <p:grpSpPr>
          <a:xfrm>
            <a:off x="10595487" y="939081"/>
            <a:ext cx="7226346" cy="8408839"/>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0819302" y="1229804"/>
            <a:ext cx="6778716" cy="7827392"/>
            <a:chOff x="0" y="0"/>
            <a:chExt cx="31287555" cy="36127779"/>
          </a:xfrm>
        </p:grpSpPr>
        <p:sp>
          <p:nvSpPr>
            <p:cNvPr id="20" name="Freeform 20"/>
            <p:cNvSpPr/>
            <p:nvPr/>
          </p:nvSpPr>
          <p:spPr>
            <a:xfrm>
              <a:off x="0" y="0"/>
              <a:ext cx="31287467" cy="36127817"/>
            </a:xfrm>
            <a:custGeom>
              <a:avLst/>
              <a:gdLst/>
              <a:ahLst/>
              <a:cxnLst/>
              <a:rect l="l" t="t" r="r" b="b"/>
              <a:pathLst>
                <a:path w="31287467" h="3612781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4"/>
              <a:stretch>
                <a:fillRect l="-47528" r="-36174"/>
              </a:stretch>
            </a:blipFill>
          </p:spPr>
        </p:sp>
      </p:grpSp>
      <p:sp>
        <p:nvSpPr>
          <p:cNvPr id="21" name="Freeform 21"/>
          <p:cNvSpPr/>
          <p:nvPr/>
        </p:nvSpPr>
        <p:spPr>
          <a:xfrm rot="-1775767">
            <a:off x="13825705" y="8472786"/>
            <a:ext cx="4968491" cy="236003"/>
          </a:xfrm>
          <a:custGeom>
            <a:avLst/>
            <a:gdLst/>
            <a:ahLst/>
            <a:cxnLst/>
            <a:rect l="l" t="t" r="r" b="b"/>
            <a:pathLst>
              <a:path w="4968491" h="236003">
                <a:moveTo>
                  <a:pt x="0" y="0"/>
                </a:moveTo>
                <a:lnTo>
                  <a:pt x="4968491" y="0"/>
                </a:lnTo>
                <a:lnTo>
                  <a:pt x="4968491" y="236003"/>
                </a:lnTo>
                <a:lnTo>
                  <a:pt x="0" y="236003"/>
                </a:lnTo>
                <a:lnTo>
                  <a:pt x="0" y="0"/>
                </a:lnTo>
                <a:close/>
              </a:path>
            </a:pathLst>
          </a:custGeom>
          <a:blipFill>
            <a:blip r:embed="rId2">
              <a:alphaModFix amt="57000"/>
            </a:blip>
            <a:stretch>
              <a:fillRect/>
            </a:stretch>
          </a:blipFill>
        </p:spPr>
      </p:sp>
      <p:sp>
        <p:nvSpPr>
          <p:cNvPr id="22" name="Freeform 22"/>
          <p:cNvSpPr/>
          <p:nvPr/>
        </p:nvSpPr>
        <p:spPr>
          <a:xfrm rot="-1775767" flipV="1">
            <a:off x="11104039" y="765857"/>
            <a:ext cx="4968491" cy="236003"/>
          </a:xfrm>
          <a:custGeom>
            <a:avLst/>
            <a:gdLst/>
            <a:ahLst/>
            <a:cxnLst/>
            <a:rect l="l" t="t" r="r" b="b"/>
            <a:pathLst>
              <a:path w="4968491" h="236003">
                <a:moveTo>
                  <a:pt x="0" y="236004"/>
                </a:moveTo>
                <a:lnTo>
                  <a:pt x="4968491" y="236004"/>
                </a:lnTo>
                <a:lnTo>
                  <a:pt x="4968491" y="0"/>
                </a:lnTo>
                <a:lnTo>
                  <a:pt x="0" y="0"/>
                </a:lnTo>
                <a:lnTo>
                  <a:pt x="0" y="236004"/>
                </a:lnTo>
                <a:close/>
              </a:path>
            </a:pathLst>
          </a:custGeom>
          <a:blipFill>
            <a:blip r:embed="rId2">
              <a:alphaModFix amt="63000"/>
            </a:blip>
            <a:stretch>
              <a:fillRect/>
            </a:stretch>
          </a:blipFill>
        </p:spPr>
      </p:sp>
      <p:sp>
        <p:nvSpPr>
          <p:cNvPr id="23" name="Freeform 23"/>
          <p:cNvSpPr/>
          <p:nvPr/>
        </p:nvSpPr>
        <p:spPr>
          <a:xfrm rot="1804615">
            <a:off x="9891747" y="8537528"/>
            <a:ext cx="4644064" cy="220593"/>
          </a:xfrm>
          <a:custGeom>
            <a:avLst/>
            <a:gdLst/>
            <a:ahLst/>
            <a:cxnLst/>
            <a:rect l="l" t="t" r="r" b="b"/>
            <a:pathLst>
              <a:path w="4644064" h="220593">
                <a:moveTo>
                  <a:pt x="0" y="0"/>
                </a:moveTo>
                <a:lnTo>
                  <a:pt x="4644063" y="0"/>
                </a:lnTo>
                <a:lnTo>
                  <a:pt x="4644063" y="220593"/>
                </a:lnTo>
                <a:lnTo>
                  <a:pt x="0" y="220593"/>
                </a:lnTo>
                <a:lnTo>
                  <a:pt x="0" y="0"/>
                </a:lnTo>
                <a:close/>
              </a:path>
            </a:pathLst>
          </a:custGeom>
          <a:blipFill>
            <a:blip r:embed="rId2">
              <a:alphaModFix amt="80000"/>
            </a:blip>
            <a:stretch>
              <a:fillRect/>
            </a:stretch>
          </a:blipFill>
        </p:spPr>
      </p:sp>
      <p:sp>
        <p:nvSpPr>
          <p:cNvPr id="24" name="TextBox 24"/>
          <p:cNvSpPr txBox="1"/>
          <p:nvPr/>
        </p:nvSpPr>
        <p:spPr>
          <a:xfrm>
            <a:off x="333027" y="4049572"/>
            <a:ext cx="9314216" cy="2149756"/>
          </a:xfrm>
          <a:prstGeom prst="rect">
            <a:avLst/>
          </a:prstGeom>
        </p:spPr>
        <p:txBody>
          <a:bodyPr lIns="0" tIns="0" rIns="0" bIns="0" rtlCol="0" anchor="t">
            <a:spAutoFit/>
          </a:bodyPr>
          <a:lstStyle/>
          <a:p>
            <a:pPr algn="ctr">
              <a:lnSpc>
                <a:spcPts val="8117"/>
              </a:lnSpc>
            </a:pPr>
            <a:r>
              <a:rPr lang="en-US" sz="7120">
                <a:solidFill>
                  <a:srgbClr val="000000"/>
                </a:solidFill>
                <a:latin typeface="Poppins Bold"/>
              </a:rPr>
              <a:t>SOCIAL </a:t>
            </a:r>
            <a:r>
              <a:rPr lang="en-US" sz="7120">
                <a:solidFill>
                  <a:srgbClr val="FFA916"/>
                </a:solidFill>
                <a:latin typeface="Poppins Bold"/>
              </a:rPr>
              <a:t>MIMIC</a:t>
            </a:r>
            <a:r>
              <a:rPr lang="en-US" sz="7120">
                <a:solidFill>
                  <a:srgbClr val="000000"/>
                </a:solidFill>
                <a:latin typeface="Poppins Bold"/>
              </a:rPr>
              <a:t> </a:t>
            </a:r>
            <a:r>
              <a:rPr lang="en-US" sz="7120">
                <a:solidFill>
                  <a:srgbClr val="024A59"/>
                </a:solidFill>
                <a:latin typeface="Poppins Bold"/>
              </a:rPr>
              <a:t>OPTIMIZATION</a:t>
            </a:r>
          </a:p>
        </p:txBody>
      </p:sp>
      <p:sp>
        <p:nvSpPr>
          <p:cNvPr id="25" name="TextBox 25"/>
          <p:cNvSpPr txBox="1"/>
          <p:nvPr/>
        </p:nvSpPr>
        <p:spPr>
          <a:xfrm>
            <a:off x="833562" y="8203810"/>
            <a:ext cx="4428812" cy="310515"/>
          </a:xfrm>
          <a:prstGeom prst="rect">
            <a:avLst/>
          </a:prstGeom>
        </p:spPr>
        <p:txBody>
          <a:bodyPr lIns="0" tIns="0" rIns="0" bIns="0" rtlCol="0" anchor="t">
            <a:spAutoFit/>
          </a:bodyPr>
          <a:lstStyle/>
          <a:p>
            <a:pPr algn="l">
              <a:lnSpc>
                <a:spcPts val="2280"/>
              </a:lnSpc>
            </a:pPr>
            <a:r>
              <a:rPr lang="en-US" sz="2000" spc="86">
                <a:solidFill>
                  <a:srgbClr val="AE2B32"/>
                </a:solidFill>
                <a:latin typeface="Poppins Bold"/>
              </a:rPr>
              <a:t>REALISER PAR :</a:t>
            </a:r>
            <a:r>
              <a:rPr lang="en-US" sz="2000" spc="86">
                <a:solidFill>
                  <a:srgbClr val="000000"/>
                </a:solidFill>
                <a:latin typeface="Poppins Bold"/>
              </a:rPr>
              <a:t> NOUIH OMAR</a:t>
            </a:r>
          </a:p>
        </p:txBody>
      </p:sp>
      <p:sp>
        <p:nvSpPr>
          <p:cNvPr id="26" name="Freeform 26"/>
          <p:cNvSpPr/>
          <p:nvPr/>
        </p:nvSpPr>
        <p:spPr>
          <a:xfrm>
            <a:off x="317796" y="292611"/>
            <a:ext cx="3125008" cy="1182496"/>
          </a:xfrm>
          <a:custGeom>
            <a:avLst/>
            <a:gdLst/>
            <a:ahLst/>
            <a:cxnLst/>
            <a:rect l="l" t="t" r="r" b="b"/>
            <a:pathLst>
              <a:path w="3125008" h="1182496">
                <a:moveTo>
                  <a:pt x="0" y="0"/>
                </a:moveTo>
                <a:lnTo>
                  <a:pt x="3125008" y="0"/>
                </a:lnTo>
                <a:lnTo>
                  <a:pt x="3125008" y="1182496"/>
                </a:lnTo>
                <a:lnTo>
                  <a:pt x="0" y="1182496"/>
                </a:lnTo>
                <a:lnTo>
                  <a:pt x="0" y="0"/>
                </a:lnTo>
                <a:close/>
              </a:path>
            </a:pathLst>
          </a:custGeom>
          <a:blipFill>
            <a:blip r:embed="rId5"/>
            <a:stretch>
              <a:fillRect l="-584" r="-584"/>
            </a:stretch>
          </a:blipFill>
        </p:spPr>
      </p:sp>
      <p:sp>
        <p:nvSpPr>
          <p:cNvPr id="27" name="Freeform 27"/>
          <p:cNvSpPr/>
          <p:nvPr/>
        </p:nvSpPr>
        <p:spPr>
          <a:xfrm>
            <a:off x="7390567" y="387407"/>
            <a:ext cx="3428735" cy="992904"/>
          </a:xfrm>
          <a:custGeom>
            <a:avLst/>
            <a:gdLst/>
            <a:ahLst/>
            <a:cxnLst/>
            <a:rect l="l" t="t" r="r" b="b"/>
            <a:pathLst>
              <a:path w="3428735" h="992904">
                <a:moveTo>
                  <a:pt x="0" y="0"/>
                </a:moveTo>
                <a:lnTo>
                  <a:pt x="3428735" y="0"/>
                </a:lnTo>
                <a:lnTo>
                  <a:pt x="3428735" y="992904"/>
                </a:lnTo>
                <a:lnTo>
                  <a:pt x="0" y="992904"/>
                </a:lnTo>
                <a:lnTo>
                  <a:pt x="0" y="0"/>
                </a:lnTo>
                <a:close/>
              </a:path>
            </a:pathLst>
          </a:custGeom>
          <a:blipFill>
            <a:blip r:embed="rId6"/>
            <a:stretch>
              <a:fillRect/>
            </a:stretch>
          </a:blipFill>
        </p:spPr>
      </p:sp>
      <p:sp>
        <p:nvSpPr>
          <p:cNvPr id="28" name="Freeform 28"/>
          <p:cNvSpPr/>
          <p:nvPr/>
        </p:nvSpPr>
        <p:spPr>
          <a:xfrm>
            <a:off x="833562" y="8590787"/>
            <a:ext cx="1922865" cy="1071559"/>
          </a:xfrm>
          <a:custGeom>
            <a:avLst/>
            <a:gdLst/>
            <a:ahLst/>
            <a:cxnLst/>
            <a:rect l="l" t="t" r="r" b="b"/>
            <a:pathLst>
              <a:path w="1922865" h="1071559">
                <a:moveTo>
                  <a:pt x="0" y="0"/>
                </a:moveTo>
                <a:lnTo>
                  <a:pt x="1922864" y="0"/>
                </a:lnTo>
                <a:lnTo>
                  <a:pt x="1922864" y="1071560"/>
                </a:lnTo>
                <a:lnTo>
                  <a:pt x="0" y="1071560"/>
                </a:lnTo>
                <a:lnTo>
                  <a:pt x="0" y="0"/>
                </a:lnTo>
                <a:close/>
              </a:path>
            </a:pathLst>
          </a:custGeom>
          <a:blipFill>
            <a:blip r:embed="rId7"/>
            <a:stretch>
              <a:fillRect l="-12300" t="-14701" r="-9225" b="-27590"/>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995798">
            <a:off x="4899020" y="11022230"/>
            <a:ext cx="13531543" cy="3065584"/>
            <a:chOff x="0" y="0"/>
            <a:chExt cx="3083192" cy="698500"/>
          </a:xfrm>
        </p:grpSpPr>
        <p:sp>
          <p:nvSpPr>
            <p:cNvPr id="3" name="Freeform 3"/>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FFA916"/>
            </a:solidFill>
          </p:spPr>
        </p:sp>
        <p:sp>
          <p:nvSpPr>
            <p:cNvPr id="4" name="TextBox 4"/>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812304" flipV="1">
            <a:off x="5458552" y="9539347"/>
            <a:ext cx="4968491" cy="236003"/>
          </a:xfrm>
          <a:custGeom>
            <a:avLst/>
            <a:gdLst/>
            <a:ahLst/>
            <a:cxnLst/>
            <a:rect l="l" t="t" r="r" b="b"/>
            <a:pathLst>
              <a:path w="4968491" h="236003">
                <a:moveTo>
                  <a:pt x="0" y="236004"/>
                </a:moveTo>
                <a:lnTo>
                  <a:pt x="4968491" y="236004"/>
                </a:lnTo>
                <a:lnTo>
                  <a:pt x="4968491" y="0"/>
                </a:lnTo>
                <a:lnTo>
                  <a:pt x="0" y="0"/>
                </a:lnTo>
                <a:lnTo>
                  <a:pt x="0" y="236004"/>
                </a:lnTo>
                <a:close/>
              </a:path>
            </a:pathLst>
          </a:custGeom>
          <a:blipFill>
            <a:blip r:embed="rId2">
              <a:alphaModFix amt="80000"/>
            </a:blip>
            <a:stretch>
              <a:fillRect/>
            </a:stretch>
          </a:blipFill>
        </p:spPr>
      </p:sp>
      <p:grpSp>
        <p:nvGrpSpPr>
          <p:cNvPr id="6" name="Group 6"/>
          <p:cNvGrpSpPr/>
          <p:nvPr/>
        </p:nvGrpSpPr>
        <p:grpSpPr>
          <a:xfrm rot="-8995798">
            <a:off x="-355651" y="9121343"/>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8" name="TextBox 8"/>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998130">
            <a:off x="-5149813" y="-1738765"/>
            <a:ext cx="12822069" cy="690611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1" name="TextBox 11"/>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8998130">
            <a:off x="-5506703" y="-114237"/>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14" name="TextBox 1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1813147">
            <a:off x="-280493" y="1312669"/>
            <a:ext cx="8743695" cy="7661663"/>
          </a:xfrm>
          <a:custGeom>
            <a:avLst/>
            <a:gdLst/>
            <a:ahLst/>
            <a:cxnLst/>
            <a:rect l="l" t="t" r="r" b="b"/>
            <a:pathLst>
              <a:path w="8743695" h="7661663">
                <a:moveTo>
                  <a:pt x="0" y="0"/>
                </a:moveTo>
                <a:lnTo>
                  <a:pt x="8743694" y="0"/>
                </a:lnTo>
                <a:lnTo>
                  <a:pt x="8743694" y="7661662"/>
                </a:lnTo>
                <a:lnTo>
                  <a:pt x="0" y="7661662"/>
                </a:lnTo>
                <a:lnTo>
                  <a:pt x="0" y="0"/>
                </a:lnTo>
                <a:close/>
              </a:path>
            </a:pathLst>
          </a:custGeom>
          <a:blipFill>
            <a:blip r:embed="rId3"/>
            <a:stretch>
              <a:fillRect/>
            </a:stretch>
          </a:blipFill>
        </p:spPr>
      </p:sp>
      <p:grpSp>
        <p:nvGrpSpPr>
          <p:cNvPr id="16" name="Group 16"/>
          <p:cNvGrpSpPr/>
          <p:nvPr/>
        </p:nvGrpSpPr>
        <p:grpSpPr>
          <a:xfrm>
            <a:off x="478181" y="939081"/>
            <a:ext cx="7226346" cy="8408839"/>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01996" y="1229804"/>
            <a:ext cx="6778716" cy="7827392"/>
            <a:chOff x="0" y="0"/>
            <a:chExt cx="31287555" cy="36127779"/>
          </a:xfrm>
        </p:grpSpPr>
        <p:sp>
          <p:nvSpPr>
            <p:cNvPr id="20" name="Freeform 20"/>
            <p:cNvSpPr/>
            <p:nvPr/>
          </p:nvSpPr>
          <p:spPr>
            <a:xfrm>
              <a:off x="0" y="0"/>
              <a:ext cx="31287467" cy="36127817"/>
            </a:xfrm>
            <a:custGeom>
              <a:avLst/>
              <a:gdLst/>
              <a:ahLst/>
              <a:cxnLst/>
              <a:rect l="l" t="t" r="r" b="b"/>
              <a:pathLst>
                <a:path w="31287467" h="3612781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4"/>
              <a:stretch>
                <a:fillRect l="-65257" r="-7948"/>
              </a:stretch>
            </a:blipFill>
          </p:spPr>
        </p:sp>
      </p:grpSp>
      <p:sp>
        <p:nvSpPr>
          <p:cNvPr id="21" name="Freeform 21"/>
          <p:cNvSpPr/>
          <p:nvPr/>
        </p:nvSpPr>
        <p:spPr>
          <a:xfrm rot="1792715">
            <a:off x="-615248" y="8384496"/>
            <a:ext cx="4968491" cy="236003"/>
          </a:xfrm>
          <a:custGeom>
            <a:avLst/>
            <a:gdLst/>
            <a:ahLst/>
            <a:cxnLst/>
            <a:rect l="l" t="t" r="r" b="b"/>
            <a:pathLst>
              <a:path w="4968491" h="236003">
                <a:moveTo>
                  <a:pt x="0" y="0"/>
                </a:moveTo>
                <a:lnTo>
                  <a:pt x="4968491" y="0"/>
                </a:lnTo>
                <a:lnTo>
                  <a:pt x="4968491" y="236003"/>
                </a:lnTo>
                <a:lnTo>
                  <a:pt x="0" y="236003"/>
                </a:lnTo>
                <a:lnTo>
                  <a:pt x="0" y="0"/>
                </a:lnTo>
                <a:close/>
              </a:path>
            </a:pathLst>
          </a:custGeom>
          <a:blipFill>
            <a:blip r:embed="rId2">
              <a:alphaModFix amt="80000"/>
            </a:blip>
            <a:stretch>
              <a:fillRect/>
            </a:stretch>
          </a:blipFill>
        </p:spPr>
      </p:sp>
      <p:sp>
        <p:nvSpPr>
          <p:cNvPr id="22" name="Freeform 22"/>
          <p:cNvSpPr/>
          <p:nvPr/>
        </p:nvSpPr>
        <p:spPr>
          <a:xfrm rot="-1792182">
            <a:off x="3792011" y="8530453"/>
            <a:ext cx="4644064" cy="220593"/>
          </a:xfrm>
          <a:custGeom>
            <a:avLst/>
            <a:gdLst/>
            <a:ahLst/>
            <a:cxnLst/>
            <a:rect l="l" t="t" r="r" b="b"/>
            <a:pathLst>
              <a:path w="4644064" h="220593">
                <a:moveTo>
                  <a:pt x="0" y="0"/>
                </a:moveTo>
                <a:lnTo>
                  <a:pt x="4644064" y="0"/>
                </a:lnTo>
                <a:lnTo>
                  <a:pt x="4644064" y="220593"/>
                </a:lnTo>
                <a:lnTo>
                  <a:pt x="0" y="220593"/>
                </a:lnTo>
                <a:lnTo>
                  <a:pt x="0" y="0"/>
                </a:lnTo>
                <a:close/>
              </a:path>
            </a:pathLst>
          </a:custGeom>
          <a:blipFill>
            <a:blip r:embed="rId2">
              <a:alphaModFix amt="80000"/>
            </a:blip>
            <a:stretch>
              <a:fillRect/>
            </a:stretch>
          </a:blipFill>
        </p:spPr>
      </p:sp>
      <p:sp>
        <p:nvSpPr>
          <p:cNvPr id="23" name="TextBox 23"/>
          <p:cNvSpPr txBox="1"/>
          <p:nvPr/>
        </p:nvSpPr>
        <p:spPr>
          <a:xfrm>
            <a:off x="8848604" y="2466728"/>
            <a:ext cx="8410696" cy="5838825"/>
          </a:xfrm>
          <a:prstGeom prst="rect">
            <a:avLst/>
          </a:prstGeom>
        </p:spPr>
        <p:txBody>
          <a:bodyPr lIns="0" tIns="0" rIns="0" bIns="0" rtlCol="0" anchor="t">
            <a:spAutoFit/>
          </a:bodyPr>
          <a:lstStyle/>
          <a:p>
            <a:pPr algn="ctr">
              <a:lnSpc>
                <a:spcPts val="3899"/>
              </a:lnSpc>
            </a:pPr>
            <a:r>
              <a:rPr lang="en-US" sz="2999">
                <a:solidFill>
                  <a:srgbClr val="000000"/>
                </a:solidFill>
                <a:latin typeface="Poppins Bold"/>
              </a:rPr>
              <a:t>SMO</a:t>
            </a:r>
            <a:r>
              <a:rPr lang="en-US" sz="2999">
                <a:solidFill>
                  <a:srgbClr val="000000"/>
                </a:solidFill>
                <a:latin typeface="Poppins"/>
              </a:rPr>
              <a:t> est un algorithme méta-heuristique inspiré du comportement social des individus dans la société. L'idée principale derrière SMO est que chaque individu (ou solution candidate) essaie de s'améliorer en imitant les comportements ou les caractéristiques de l'individu le plus performant (le leader). Cet algorithme est particulièrement utile pour résoudre des problèmes d'optimisation complexes où la fonction objective est difficile à dériver.</a:t>
            </a:r>
          </a:p>
          <a:p>
            <a:pPr algn="just">
              <a:lnSpc>
                <a:spcPts val="3899"/>
              </a:lnSpc>
            </a:pPr>
            <a:endParaRPr lang="en-US" sz="2999">
              <a:solidFill>
                <a:srgbClr val="000000"/>
              </a:solidFill>
              <a:latin typeface="Poppins"/>
            </a:endParaRPr>
          </a:p>
        </p:txBody>
      </p:sp>
      <p:sp>
        <p:nvSpPr>
          <p:cNvPr id="24" name="TextBox 24"/>
          <p:cNvSpPr txBox="1"/>
          <p:nvPr/>
        </p:nvSpPr>
        <p:spPr>
          <a:xfrm>
            <a:off x="8539751" y="1331007"/>
            <a:ext cx="8719549" cy="747522"/>
          </a:xfrm>
          <a:prstGeom prst="rect">
            <a:avLst/>
          </a:prstGeom>
        </p:spPr>
        <p:txBody>
          <a:bodyPr lIns="0" tIns="0" rIns="0" bIns="0" rtlCol="0" anchor="t">
            <a:spAutoFit/>
          </a:bodyPr>
          <a:lstStyle/>
          <a:p>
            <a:pPr algn="r">
              <a:lnSpc>
                <a:spcPts val="5423"/>
              </a:lnSpc>
            </a:pPr>
            <a:r>
              <a:rPr lang="en-US" sz="4799" spc="-143">
                <a:solidFill>
                  <a:srgbClr val="000000"/>
                </a:solidFill>
                <a:latin typeface="Poppins Bold"/>
              </a:rPr>
              <a:t>SOCIAL MIMIC </a:t>
            </a:r>
            <a:r>
              <a:rPr lang="en-US" sz="4799" spc="-143">
                <a:solidFill>
                  <a:srgbClr val="FFA916"/>
                </a:solidFill>
                <a:latin typeface="Poppins Bold"/>
              </a:rPr>
              <a:t>OPTIMIZATION</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998130">
            <a:off x="-5252608" y="474113"/>
            <a:ext cx="14503583" cy="7811799"/>
            <a:chOff x="0" y="0"/>
            <a:chExt cx="1296853" cy="698500"/>
          </a:xfrm>
        </p:grpSpPr>
        <p:sp>
          <p:nvSpPr>
            <p:cNvPr id="3" name="Freeform 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4" name="TextBox 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813147">
            <a:off x="-26398" y="1901020"/>
            <a:ext cx="8743695" cy="7661663"/>
          </a:xfrm>
          <a:custGeom>
            <a:avLst/>
            <a:gdLst/>
            <a:ahLst/>
            <a:cxnLst/>
            <a:rect l="l" t="t" r="r" b="b"/>
            <a:pathLst>
              <a:path w="8743695" h="7661663">
                <a:moveTo>
                  <a:pt x="0" y="0"/>
                </a:moveTo>
                <a:lnTo>
                  <a:pt x="8743695" y="0"/>
                </a:lnTo>
                <a:lnTo>
                  <a:pt x="8743695" y="7661662"/>
                </a:lnTo>
                <a:lnTo>
                  <a:pt x="0" y="7661662"/>
                </a:lnTo>
                <a:lnTo>
                  <a:pt x="0" y="0"/>
                </a:lnTo>
                <a:close/>
              </a:path>
            </a:pathLst>
          </a:custGeom>
          <a:blipFill>
            <a:blip r:embed="rId2"/>
            <a:stretch>
              <a:fillRect/>
            </a:stretch>
          </a:blipFill>
        </p:spPr>
      </p:sp>
      <p:grpSp>
        <p:nvGrpSpPr>
          <p:cNvPr id="6" name="Group 6"/>
          <p:cNvGrpSpPr/>
          <p:nvPr/>
        </p:nvGrpSpPr>
        <p:grpSpPr>
          <a:xfrm>
            <a:off x="732277" y="1527432"/>
            <a:ext cx="7226346" cy="8408839"/>
            <a:chOff x="0" y="0"/>
            <a:chExt cx="698500" cy="812800"/>
          </a:xfrm>
        </p:grpSpPr>
        <p:sp>
          <p:nvSpPr>
            <p:cNvPr id="7" name="Freeform 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8" name="TextBox 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787783">
            <a:off x="9036079" y="491888"/>
            <a:ext cx="14503583" cy="7811799"/>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11" name="TextBox 11"/>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1813147">
            <a:off x="9556722" y="1901020"/>
            <a:ext cx="8743695" cy="7661663"/>
          </a:xfrm>
          <a:custGeom>
            <a:avLst/>
            <a:gdLst/>
            <a:ahLst/>
            <a:cxnLst/>
            <a:rect l="l" t="t" r="r" b="b"/>
            <a:pathLst>
              <a:path w="8743695" h="7661663">
                <a:moveTo>
                  <a:pt x="0" y="0"/>
                </a:moveTo>
                <a:lnTo>
                  <a:pt x="8743695" y="0"/>
                </a:lnTo>
                <a:lnTo>
                  <a:pt x="8743695" y="7661662"/>
                </a:lnTo>
                <a:lnTo>
                  <a:pt x="0" y="7661662"/>
                </a:lnTo>
                <a:lnTo>
                  <a:pt x="0" y="0"/>
                </a:lnTo>
                <a:close/>
              </a:path>
            </a:pathLst>
          </a:custGeom>
          <a:blipFill>
            <a:blip r:embed="rId2"/>
            <a:stretch>
              <a:fillRect/>
            </a:stretch>
          </a:blipFill>
        </p:spPr>
      </p:sp>
      <p:grpSp>
        <p:nvGrpSpPr>
          <p:cNvPr id="13" name="Group 13"/>
          <p:cNvGrpSpPr/>
          <p:nvPr/>
        </p:nvGrpSpPr>
        <p:grpSpPr>
          <a:xfrm>
            <a:off x="10315397" y="1527432"/>
            <a:ext cx="7226346" cy="8408839"/>
            <a:chOff x="0" y="0"/>
            <a:chExt cx="698500" cy="812800"/>
          </a:xfrm>
        </p:grpSpPr>
        <p:sp>
          <p:nvSpPr>
            <p:cNvPr id="14" name="Freeform 1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15" name="TextBox 15"/>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3563828" y="1959951"/>
            <a:ext cx="1563243" cy="1819046"/>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85725" cap="sq">
              <a:solidFill>
                <a:srgbClr val="FFA916"/>
              </a:solidFill>
              <a:prstDash val="solid"/>
              <a:miter/>
            </a:ln>
          </p:spPr>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3146948" y="1959951"/>
            <a:ext cx="1563243" cy="1819046"/>
            <a:chOff x="0" y="0"/>
            <a:chExt cx="698500" cy="812800"/>
          </a:xfrm>
        </p:grpSpPr>
        <p:sp>
          <p:nvSpPr>
            <p:cNvPr id="20" name="Freeform 2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85725" cap="sq">
              <a:solidFill>
                <a:srgbClr val="FFA916"/>
              </a:solidFill>
              <a:prstDash val="solid"/>
              <a:miter/>
            </a:ln>
          </p:spPr>
        </p:sp>
        <p:sp>
          <p:nvSpPr>
            <p:cNvPr id="21" name="TextBox 21"/>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3854410" y="2484008"/>
            <a:ext cx="982079" cy="770932"/>
          </a:xfrm>
          <a:custGeom>
            <a:avLst/>
            <a:gdLst/>
            <a:ahLst/>
            <a:cxnLst/>
            <a:rect l="l" t="t" r="r" b="b"/>
            <a:pathLst>
              <a:path w="982079" h="770932">
                <a:moveTo>
                  <a:pt x="0" y="0"/>
                </a:moveTo>
                <a:lnTo>
                  <a:pt x="982079" y="0"/>
                </a:lnTo>
                <a:lnTo>
                  <a:pt x="982079" y="770932"/>
                </a:lnTo>
                <a:lnTo>
                  <a:pt x="0" y="7709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a:off x="13437790" y="2484008"/>
            <a:ext cx="981558" cy="770932"/>
          </a:xfrm>
          <a:custGeom>
            <a:avLst/>
            <a:gdLst/>
            <a:ahLst/>
            <a:cxnLst/>
            <a:rect l="l" t="t" r="r" b="b"/>
            <a:pathLst>
              <a:path w="981558" h="770932">
                <a:moveTo>
                  <a:pt x="0" y="0"/>
                </a:moveTo>
                <a:lnTo>
                  <a:pt x="981559" y="0"/>
                </a:lnTo>
                <a:lnTo>
                  <a:pt x="981559" y="770932"/>
                </a:lnTo>
                <a:lnTo>
                  <a:pt x="0" y="7709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TextBox 24"/>
          <p:cNvSpPr txBox="1"/>
          <p:nvPr/>
        </p:nvSpPr>
        <p:spPr>
          <a:xfrm>
            <a:off x="6094236" y="296251"/>
            <a:ext cx="6099529" cy="1663700"/>
          </a:xfrm>
          <a:prstGeom prst="rect">
            <a:avLst/>
          </a:prstGeom>
        </p:spPr>
        <p:txBody>
          <a:bodyPr lIns="0" tIns="0" rIns="0" bIns="0" rtlCol="0" anchor="t">
            <a:spAutoFit/>
          </a:bodyPr>
          <a:lstStyle/>
          <a:p>
            <a:pPr algn="ctr">
              <a:lnSpc>
                <a:spcPts val="6324"/>
              </a:lnSpc>
            </a:pPr>
            <a:r>
              <a:rPr lang="en-US" sz="5499" spc="-164">
                <a:solidFill>
                  <a:srgbClr val="000000"/>
                </a:solidFill>
                <a:latin typeface="Poppins Bold"/>
              </a:rPr>
              <a:t>BASE THÉORIQUE &amp; </a:t>
            </a:r>
            <a:r>
              <a:rPr lang="en-US" sz="5499" spc="-164">
                <a:solidFill>
                  <a:srgbClr val="FFA916"/>
                </a:solidFill>
                <a:latin typeface="Poppins Bold"/>
              </a:rPr>
              <a:t>RÉFÉRENCE</a:t>
            </a:r>
          </a:p>
        </p:txBody>
      </p:sp>
      <p:sp>
        <p:nvSpPr>
          <p:cNvPr id="25" name="TextBox 25"/>
          <p:cNvSpPr txBox="1"/>
          <p:nvPr/>
        </p:nvSpPr>
        <p:spPr>
          <a:xfrm>
            <a:off x="898391" y="4841086"/>
            <a:ext cx="6894118" cy="3137027"/>
          </a:xfrm>
          <a:prstGeom prst="rect">
            <a:avLst/>
          </a:prstGeom>
        </p:spPr>
        <p:txBody>
          <a:bodyPr lIns="0" tIns="0" rIns="0" bIns="0" rtlCol="0" anchor="t">
            <a:spAutoFit/>
          </a:bodyPr>
          <a:lstStyle/>
          <a:p>
            <a:pPr algn="ctr">
              <a:lnSpc>
                <a:spcPts val="3094"/>
              </a:lnSpc>
            </a:pPr>
            <a:r>
              <a:rPr lang="en-US" sz="2600">
                <a:solidFill>
                  <a:srgbClr val="FFFFFF"/>
                </a:solidFill>
                <a:latin typeface="Poppins"/>
              </a:rPr>
              <a:t>L'algorithme SMO utilise des principes d'intelligence en essaim et de mimétisme social, où les individus imitent les comportements des plus performants pour s'améliorer. Ce phénomène est observé dans les sociétés humaines et animales, où l'imitation est essentielle pour l'apprentissage et l'adaptation.</a:t>
            </a:r>
          </a:p>
        </p:txBody>
      </p:sp>
      <p:sp>
        <p:nvSpPr>
          <p:cNvPr id="26" name="TextBox 26"/>
          <p:cNvSpPr txBox="1"/>
          <p:nvPr/>
        </p:nvSpPr>
        <p:spPr>
          <a:xfrm>
            <a:off x="10583805" y="4841086"/>
            <a:ext cx="6689529" cy="4699127"/>
          </a:xfrm>
          <a:prstGeom prst="rect">
            <a:avLst/>
          </a:prstGeom>
        </p:spPr>
        <p:txBody>
          <a:bodyPr lIns="0" tIns="0" rIns="0" bIns="0" rtlCol="0" anchor="t">
            <a:spAutoFit/>
          </a:bodyPr>
          <a:lstStyle/>
          <a:p>
            <a:pPr algn="ctr">
              <a:lnSpc>
                <a:spcPts val="3094"/>
              </a:lnSpc>
            </a:pPr>
            <a:r>
              <a:rPr lang="en-US" sz="2600">
                <a:solidFill>
                  <a:srgbClr val="FFFFFF"/>
                </a:solidFill>
                <a:latin typeface="Poppins"/>
              </a:rPr>
              <a:t>Pour implémenter cet algorithme, nous avons utilisé le document "Social Mimic Optimization Algorithm and Engineering Applications" de Saeed Balochian et Hossein Baloochian. Ce document décrit en détail l'algorithme SMO, propose des tests de performance et des comparaisons avec d'autres algorithmes.</a:t>
            </a:r>
          </a:p>
          <a:p>
            <a:pPr algn="ctr">
              <a:lnSpc>
                <a:spcPts val="3094"/>
              </a:lnSpc>
            </a:pPr>
            <a:endParaRPr lang="en-US" sz="2600">
              <a:solidFill>
                <a:srgbClr val="FFFFFF"/>
              </a:solidFill>
              <a:latin typeface="Poppins"/>
            </a:endParaRPr>
          </a:p>
          <a:p>
            <a:pPr algn="ctr">
              <a:lnSpc>
                <a:spcPts val="3094"/>
              </a:lnSpc>
            </a:pPr>
            <a:endParaRPr lang="en-US" sz="2600">
              <a:solidFill>
                <a:srgbClr val="FFFFFF"/>
              </a:solidFill>
              <a:latin typeface="Poppins"/>
            </a:endParaRPr>
          </a:p>
          <a:p>
            <a:pPr algn="ctr">
              <a:lnSpc>
                <a:spcPts val="3094"/>
              </a:lnSpc>
            </a:pPr>
            <a:endParaRPr lang="en-US" sz="2600">
              <a:solidFill>
                <a:srgbClr val="FFFFFF"/>
              </a:solidFill>
              <a:latin typeface="Poppins"/>
            </a:endParaRPr>
          </a:p>
        </p:txBody>
      </p:sp>
      <p:sp>
        <p:nvSpPr>
          <p:cNvPr id="27" name="TextBox 27"/>
          <p:cNvSpPr txBox="1"/>
          <p:nvPr/>
        </p:nvSpPr>
        <p:spPr>
          <a:xfrm>
            <a:off x="2015758" y="4017618"/>
            <a:ext cx="4822559" cy="575818"/>
          </a:xfrm>
          <a:prstGeom prst="rect">
            <a:avLst/>
          </a:prstGeom>
        </p:spPr>
        <p:txBody>
          <a:bodyPr lIns="0" tIns="0" rIns="0" bIns="0" rtlCol="0" anchor="t">
            <a:spAutoFit/>
          </a:bodyPr>
          <a:lstStyle/>
          <a:p>
            <a:pPr algn="ctr">
              <a:lnSpc>
                <a:spcPts val="4180"/>
              </a:lnSpc>
            </a:pPr>
            <a:r>
              <a:rPr lang="en-US" sz="3699" spc="-110">
                <a:solidFill>
                  <a:srgbClr val="FFFFFF"/>
                </a:solidFill>
                <a:latin typeface="Poppins Bold"/>
              </a:rPr>
              <a:t>BASE THÉORIQUE</a:t>
            </a:r>
          </a:p>
        </p:txBody>
      </p:sp>
      <p:sp>
        <p:nvSpPr>
          <p:cNvPr id="28" name="TextBox 28"/>
          <p:cNvSpPr txBox="1"/>
          <p:nvPr/>
        </p:nvSpPr>
        <p:spPr>
          <a:xfrm>
            <a:off x="11011806" y="4017618"/>
            <a:ext cx="5833526" cy="575818"/>
          </a:xfrm>
          <a:prstGeom prst="rect">
            <a:avLst/>
          </a:prstGeom>
        </p:spPr>
        <p:txBody>
          <a:bodyPr lIns="0" tIns="0" rIns="0" bIns="0" rtlCol="0" anchor="t">
            <a:spAutoFit/>
          </a:bodyPr>
          <a:lstStyle/>
          <a:p>
            <a:pPr algn="ctr">
              <a:lnSpc>
                <a:spcPts val="4180"/>
              </a:lnSpc>
            </a:pPr>
            <a:r>
              <a:rPr lang="en-US" sz="3699" spc="-110">
                <a:solidFill>
                  <a:srgbClr val="FFFFFF"/>
                </a:solidFill>
                <a:latin typeface="Poppins Bold"/>
              </a:rPr>
              <a:t>DOCUMENT DE RÉFÉRENCE</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99144"/>
            <a:ext cx="10595487" cy="8493208"/>
          </a:xfrm>
          <a:custGeom>
            <a:avLst/>
            <a:gdLst/>
            <a:ahLst/>
            <a:cxnLst/>
            <a:rect l="l" t="t" r="r" b="b"/>
            <a:pathLst>
              <a:path w="10595487" h="8493208">
                <a:moveTo>
                  <a:pt x="0" y="0"/>
                </a:moveTo>
                <a:lnTo>
                  <a:pt x="10595487" y="0"/>
                </a:lnTo>
                <a:lnTo>
                  <a:pt x="10595487" y="8493208"/>
                </a:lnTo>
                <a:lnTo>
                  <a:pt x="0" y="8493208"/>
                </a:lnTo>
                <a:lnTo>
                  <a:pt x="0" y="0"/>
                </a:lnTo>
                <a:close/>
              </a:path>
            </a:pathLst>
          </a:custGeom>
          <a:blipFill>
            <a:blip r:embed="rId3"/>
            <a:stretch>
              <a:fillRect/>
            </a:stretch>
          </a:blipFill>
        </p:spPr>
      </p:sp>
      <p:grpSp>
        <p:nvGrpSpPr>
          <p:cNvPr id="3" name="Group 3"/>
          <p:cNvGrpSpPr/>
          <p:nvPr/>
        </p:nvGrpSpPr>
        <p:grpSpPr>
          <a:xfrm rot="-1787783">
            <a:off x="1765300" y="10149589"/>
            <a:ext cx="13758345" cy="7410406"/>
            <a:chOff x="0" y="0"/>
            <a:chExt cx="1296853" cy="698500"/>
          </a:xfrm>
        </p:grpSpPr>
        <p:sp>
          <p:nvSpPr>
            <p:cNvPr id="4" name="Freeform 4"/>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5" name="TextBox 5"/>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1775767" flipV="1">
            <a:off x="7864699" y="9517084"/>
            <a:ext cx="4968491" cy="236003"/>
          </a:xfrm>
          <a:custGeom>
            <a:avLst/>
            <a:gdLst/>
            <a:ahLst/>
            <a:cxnLst/>
            <a:rect l="l" t="t" r="r" b="b"/>
            <a:pathLst>
              <a:path w="4968491" h="236003">
                <a:moveTo>
                  <a:pt x="0" y="236003"/>
                </a:moveTo>
                <a:lnTo>
                  <a:pt x="4968491" y="236003"/>
                </a:lnTo>
                <a:lnTo>
                  <a:pt x="4968491" y="0"/>
                </a:lnTo>
                <a:lnTo>
                  <a:pt x="0" y="0"/>
                </a:lnTo>
                <a:lnTo>
                  <a:pt x="0" y="236003"/>
                </a:lnTo>
                <a:close/>
              </a:path>
            </a:pathLst>
          </a:custGeom>
          <a:blipFill>
            <a:blip r:embed="rId4">
              <a:alphaModFix amt="80000"/>
            </a:blip>
            <a:stretch>
              <a:fillRect/>
            </a:stretch>
          </a:blipFill>
        </p:spPr>
      </p:sp>
      <p:grpSp>
        <p:nvGrpSpPr>
          <p:cNvPr id="7" name="Group 7"/>
          <p:cNvGrpSpPr/>
          <p:nvPr/>
        </p:nvGrpSpPr>
        <p:grpSpPr>
          <a:xfrm rot="-1787783">
            <a:off x="5129591" y="9086430"/>
            <a:ext cx="13531543" cy="3065584"/>
            <a:chOff x="0" y="0"/>
            <a:chExt cx="3083192" cy="698500"/>
          </a:xfrm>
        </p:grpSpPr>
        <p:sp>
          <p:nvSpPr>
            <p:cNvPr id="8" name="Freeform 8"/>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9" name="TextBox 9"/>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1787783">
            <a:off x="10578981" y="-1870630"/>
            <a:ext cx="13758345" cy="7410406"/>
            <a:chOff x="0" y="0"/>
            <a:chExt cx="1296853" cy="698500"/>
          </a:xfrm>
        </p:grpSpPr>
        <p:sp>
          <p:nvSpPr>
            <p:cNvPr id="11" name="Freeform 11"/>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2" name="TextBox 12"/>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1787783">
            <a:off x="9316170" y="-96463"/>
            <a:ext cx="14503583" cy="7811799"/>
            <a:chOff x="0" y="0"/>
            <a:chExt cx="1296853" cy="698500"/>
          </a:xfrm>
        </p:grpSpPr>
        <p:sp>
          <p:nvSpPr>
            <p:cNvPr id="14" name="Freeform 14"/>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15" name="TextBox 15"/>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1813147">
            <a:off x="9836813" y="1312669"/>
            <a:ext cx="8743695" cy="7661663"/>
          </a:xfrm>
          <a:custGeom>
            <a:avLst/>
            <a:gdLst/>
            <a:ahLst/>
            <a:cxnLst/>
            <a:rect l="l" t="t" r="r" b="b"/>
            <a:pathLst>
              <a:path w="8743695" h="7661663">
                <a:moveTo>
                  <a:pt x="0" y="0"/>
                </a:moveTo>
                <a:lnTo>
                  <a:pt x="8743694" y="0"/>
                </a:lnTo>
                <a:lnTo>
                  <a:pt x="8743694" y="7661662"/>
                </a:lnTo>
                <a:lnTo>
                  <a:pt x="0" y="7661662"/>
                </a:lnTo>
                <a:lnTo>
                  <a:pt x="0" y="0"/>
                </a:lnTo>
                <a:close/>
              </a:path>
            </a:pathLst>
          </a:custGeom>
          <a:blipFill>
            <a:blip r:embed="rId5"/>
            <a:stretch>
              <a:fillRect/>
            </a:stretch>
          </a:blipFill>
        </p:spPr>
      </p:sp>
      <p:grpSp>
        <p:nvGrpSpPr>
          <p:cNvPr id="17" name="Group 17"/>
          <p:cNvGrpSpPr/>
          <p:nvPr/>
        </p:nvGrpSpPr>
        <p:grpSpPr>
          <a:xfrm>
            <a:off x="10595487" y="939081"/>
            <a:ext cx="7226346" cy="8408839"/>
            <a:chOff x="0" y="0"/>
            <a:chExt cx="698500" cy="812800"/>
          </a:xfrm>
        </p:grpSpPr>
        <p:sp>
          <p:nvSpPr>
            <p:cNvPr id="18" name="Freeform 1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19" name="TextBox 19"/>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819302" y="1229804"/>
            <a:ext cx="6778716" cy="7827392"/>
            <a:chOff x="0" y="0"/>
            <a:chExt cx="31287555" cy="36127779"/>
          </a:xfrm>
        </p:grpSpPr>
        <p:sp>
          <p:nvSpPr>
            <p:cNvPr id="21" name="Freeform 21"/>
            <p:cNvSpPr/>
            <p:nvPr/>
          </p:nvSpPr>
          <p:spPr>
            <a:xfrm>
              <a:off x="0" y="0"/>
              <a:ext cx="31287467" cy="36127817"/>
            </a:xfrm>
            <a:custGeom>
              <a:avLst/>
              <a:gdLst/>
              <a:ahLst/>
              <a:cxnLst/>
              <a:rect l="l" t="t" r="r" b="b"/>
              <a:pathLst>
                <a:path w="31287467" h="3612781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6"/>
              <a:stretch>
                <a:fillRect l="-54939" r="-50341"/>
              </a:stretch>
            </a:blipFill>
          </p:spPr>
        </p:sp>
      </p:grpSp>
      <p:sp>
        <p:nvSpPr>
          <p:cNvPr id="22" name="Freeform 22"/>
          <p:cNvSpPr/>
          <p:nvPr/>
        </p:nvSpPr>
        <p:spPr>
          <a:xfrm rot="-1775767">
            <a:off x="13825705" y="8472786"/>
            <a:ext cx="4968491" cy="236003"/>
          </a:xfrm>
          <a:custGeom>
            <a:avLst/>
            <a:gdLst/>
            <a:ahLst/>
            <a:cxnLst/>
            <a:rect l="l" t="t" r="r" b="b"/>
            <a:pathLst>
              <a:path w="4968491" h="236003">
                <a:moveTo>
                  <a:pt x="0" y="0"/>
                </a:moveTo>
                <a:lnTo>
                  <a:pt x="4968491" y="0"/>
                </a:lnTo>
                <a:lnTo>
                  <a:pt x="4968491" y="236003"/>
                </a:lnTo>
                <a:lnTo>
                  <a:pt x="0" y="236003"/>
                </a:lnTo>
                <a:lnTo>
                  <a:pt x="0" y="0"/>
                </a:lnTo>
                <a:close/>
              </a:path>
            </a:pathLst>
          </a:custGeom>
          <a:blipFill>
            <a:blip r:embed="rId4">
              <a:alphaModFix amt="80000"/>
            </a:blip>
            <a:stretch>
              <a:fillRect/>
            </a:stretch>
          </a:blipFill>
        </p:spPr>
      </p:sp>
      <p:sp>
        <p:nvSpPr>
          <p:cNvPr id="23" name="Freeform 23"/>
          <p:cNvSpPr/>
          <p:nvPr/>
        </p:nvSpPr>
        <p:spPr>
          <a:xfrm rot="-1775767" flipV="1">
            <a:off x="11104039" y="765857"/>
            <a:ext cx="4968491" cy="236003"/>
          </a:xfrm>
          <a:custGeom>
            <a:avLst/>
            <a:gdLst/>
            <a:ahLst/>
            <a:cxnLst/>
            <a:rect l="l" t="t" r="r" b="b"/>
            <a:pathLst>
              <a:path w="4968491" h="236003">
                <a:moveTo>
                  <a:pt x="0" y="236004"/>
                </a:moveTo>
                <a:lnTo>
                  <a:pt x="4968491" y="236004"/>
                </a:lnTo>
                <a:lnTo>
                  <a:pt x="4968491" y="0"/>
                </a:lnTo>
                <a:lnTo>
                  <a:pt x="0" y="0"/>
                </a:lnTo>
                <a:lnTo>
                  <a:pt x="0" y="236004"/>
                </a:lnTo>
                <a:close/>
              </a:path>
            </a:pathLst>
          </a:custGeom>
          <a:blipFill>
            <a:blip r:embed="rId4">
              <a:alphaModFix amt="80000"/>
            </a:blip>
            <a:stretch>
              <a:fillRect/>
            </a:stretch>
          </a:blipFill>
        </p:spPr>
      </p:sp>
      <p:sp>
        <p:nvSpPr>
          <p:cNvPr id="24" name="Freeform 24"/>
          <p:cNvSpPr/>
          <p:nvPr/>
        </p:nvSpPr>
        <p:spPr>
          <a:xfrm rot="1804615">
            <a:off x="9891747" y="8537528"/>
            <a:ext cx="4644064" cy="220593"/>
          </a:xfrm>
          <a:custGeom>
            <a:avLst/>
            <a:gdLst/>
            <a:ahLst/>
            <a:cxnLst/>
            <a:rect l="l" t="t" r="r" b="b"/>
            <a:pathLst>
              <a:path w="4644064" h="220593">
                <a:moveTo>
                  <a:pt x="0" y="0"/>
                </a:moveTo>
                <a:lnTo>
                  <a:pt x="4644063" y="0"/>
                </a:lnTo>
                <a:lnTo>
                  <a:pt x="4644063" y="220593"/>
                </a:lnTo>
                <a:lnTo>
                  <a:pt x="0" y="220593"/>
                </a:lnTo>
                <a:lnTo>
                  <a:pt x="0" y="0"/>
                </a:lnTo>
                <a:close/>
              </a:path>
            </a:pathLst>
          </a:custGeom>
          <a:blipFill>
            <a:blip r:embed="rId4">
              <a:alphaModFix amt="80000"/>
            </a:blip>
            <a:stretch>
              <a:fillRect/>
            </a:stretch>
          </a:blipFill>
        </p:spPr>
      </p:sp>
      <p:sp>
        <p:nvSpPr>
          <p:cNvPr id="25" name="TextBox 25"/>
          <p:cNvSpPr txBox="1"/>
          <p:nvPr/>
        </p:nvSpPr>
        <p:spPr>
          <a:xfrm>
            <a:off x="0" y="526201"/>
            <a:ext cx="6188975" cy="972944"/>
          </a:xfrm>
          <a:prstGeom prst="rect">
            <a:avLst/>
          </a:prstGeom>
        </p:spPr>
        <p:txBody>
          <a:bodyPr lIns="0" tIns="0" rIns="0" bIns="0" rtlCol="0" anchor="t">
            <a:spAutoFit/>
          </a:bodyPr>
          <a:lstStyle/>
          <a:p>
            <a:pPr algn="ctr">
              <a:lnSpc>
                <a:spcPts val="7152"/>
              </a:lnSpc>
            </a:pPr>
            <a:r>
              <a:rPr lang="en-US" sz="6219">
                <a:solidFill>
                  <a:srgbClr val="000000"/>
                </a:solidFill>
                <a:latin typeface="Poppins Bold"/>
              </a:rPr>
              <a:t> </a:t>
            </a:r>
            <a:r>
              <a:rPr lang="en-US" sz="6219">
                <a:solidFill>
                  <a:srgbClr val="024A59"/>
                </a:solidFill>
                <a:latin typeface="Poppins Bold"/>
              </a:rPr>
              <a:t>L'ALGORITHME</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87783">
            <a:off x="1765300" y="10149589"/>
            <a:ext cx="13758345" cy="7410406"/>
            <a:chOff x="0" y="0"/>
            <a:chExt cx="1296853" cy="698500"/>
          </a:xfrm>
        </p:grpSpPr>
        <p:sp>
          <p:nvSpPr>
            <p:cNvPr id="3" name="Freeform 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4" name="TextBox 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775767" flipV="1">
            <a:off x="7864699" y="9517084"/>
            <a:ext cx="4968491" cy="236003"/>
          </a:xfrm>
          <a:custGeom>
            <a:avLst/>
            <a:gdLst/>
            <a:ahLst/>
            <a:cxnLst/>
            <a:rect l="l" t="t" r="r" b="b"/>
            <a:pathLst>
              <a:path w="4968491" h="236003">
                <a:moveTo>
                  <a:pt x="0" y="236003"/>
                </a:moveTo>
                <a:lnTo>
                  <a:pt x="4968491" y="236003"/>
                </a:lnTo>
                <a:lnTo>
                  <a:pt x="4968491" y="0"/>
                </a:lnTo>
                <a:lnTo>
                  <a:pt x="0" y="0"/>
                </a:lnTo>
                <a:lnTo>
                  <a:pt x="0" y="236003"/>
                </a:lnTo>
                <a:close/>
              </a:path>
            </a:pathLst>
          </a:custGeom>
          <a:blipFill>
            <a:blip r:embed="rId2">
              <a:alphaModFix amt="80000"/>
            </a:blip>
            <a:stretch>
              <a:fillRect/>
            </a:stretch>
          </a:blipFill>
        </p:spPr>
      </p:sp>
      <p:grpSp>
        <p:nvGrpSpPr>
          <p:cNvPr id="6" name="Group 6"/>
          <p:cNvGrpSpPr/>
          <p:nvPr/>
        </p:nvGrpSpPr>
        <p:grpSpPr>
          <a:xfrm rot="-1787783">
            <a:off x="5129591" y="9086430"/>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8" name="TextBox 8"/>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787783">
            <a:off x="10578981" y="-1870630"/>
            <a:ext cx="13758345" cy="741040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1" name="TextBox 11"/>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787783">
            <a:off x="9316170" y="-96463"/>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14" name="TextBox 1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1813147">
            <a:off x="9836813" y="1312669"/>
            <a:ext cx="8743695" cy="7661663"/>
          </a:xfrm>
          <a:custGeom>
            <a:avLst/>
            <a:gdLst/>
            <a:ahLst/>
            <a:cxnLst/>
            <a:rect l="l" t="t" r="r" b="b"/>
            <a:pathLst>
              <a:path w="8743695" h="7661663">
                <a:moveTo>
                  <a:pt x="0" y="0"/>
                </a:moveTo>
                <a:lnTo>
                  <a:pt x="8743694" y="0"/>
                </a:lnTo>
                <a:lnTo>
                  <a:pt x="8743694" y="7661662"/>
                </a:lnTo>
                <a:lnTo>
                  <a:pt x="0" y="7661662"/>
                </a:lnTo>
                <a:lnTo>
                  <a:pt x="0" y="0"/>
                </a:lnTo>
                <a:close/>
              </a:path>
            </a:pathLst>
          </a:custGeom>
          <a:blipFill>
            <a:blip r:embed="rId3"/>
            <a:stretch>
              <a:fillRect/>
            </a:stretch>
          </a:blipFill>
        </p:spPr>
      </p:sp>
      <p:grpSp>
        <p:nvGrpSpPr>
          <p:cNvPr id="16" name="Group 16"/>
          <p:cNvGrpSpPr/>
          <p:nvPr/>
        </p:nvGrpSpPr>
        <p:grpSpPr>
          <a:xfrm>
            <a:off x="10595487" y="939081"/>
            <a:ext cx="7226346" cy="8408839"/>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0819302" y="1229804"/>
            <a:ext cx="6778716" cy="7827392"/>
            <a:chOff x="0" y="0"/>
            <a:chExt cx="31287555" cy="36127779"/>
          </a:xfrm>
        </p:grpSpPr>
        <p:sp>
          <p:nvSpPr>
            <p:cNvPr id="20" name="Freeform 20"/>
            <p:cNvSpPr/>
            <p:nvPr/>
          </p:nvSpPr>
          <p:spPr>
            <a:xfrm>
              <a:off x="0" y="0"/>
              <a:ext cx="31287467" cy="36127817"/>
            </a:xfrm>
            <a:custGeom>
              <a:avLst/>
              <a:gdLst/>
              <a:ahLst/>
              <a:cxnLst/>
              <a:rect l="l" t="t" r="r" b="b"/>
              <a:pathLst>
                <a:path w="31287467" h="3612781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4"/>
              <a:stretch>
                <a:fillRect l="-7735" r="-7735"/>
              </a:stretch>
            </a:blipFill>
          </p:spPr>
        </p:sp>
      </p:grpSp>
      <p:sp>
        <p:nvSpPr>
          <p:cNvPr id="21" name="Freeform 21"/>
          <p:cNvSpPr/>
          <p:nvPr/>
        </p:nvSpPr>
        <p:spPr>
          <a:xfrm rot="-1775767">
            <a:off x="13825705" y="8472786"/>
            <a:ext cx="4968491" cy="236003"/>
          </a:xfrm>
          <a:custGeom>
            <a:avLst/>
            <a:gdLst/>
            <a:ahLst/>
            <a:cxnLst/>
            <a:rect l="l" t="t" r="r" b="b"/>
            <a:pathLst>
              <a:path w="4968491" h="236003">
                <a:moveTo>
                  <a:pt x="0" y="0"/>
                </a:moveTo>
                <a:lnTo>
                  <a:pt x="4968491" y="0"/>
                </a:lnTo>
                <a:lnTo>
                  <a:pt x="4968491" y="236003"/>
                </a:lnTo>
                <a:lnTo>
                  <a:pt x="0" y="236003"/>
                </a:lnTo>
                <a:lnTo>
                  <a:pt x="0" y="0"/>
                </a:lnTo>
                <a:close/>
              </a:path>
            </a:pathLst>
          </a:custGeom>
          <a:blipFill>
            <a:blip r:embed="rId2">
              <a:alphaModFix amt="80000"/>
            </a:blip>
            <a:stretch>
              <a:fillRect/>
            </a:stretch>
          </a:blipFill>
        </p:spPr>
      </p:sp>
      <p:sp>
        <p:nvSpPr>
          <p:cNvPr id="22" name="Freeform 22"/>
          <p:cNvSpPr/>
          <p:nvPr/>
        </p:nvSpPr>
        <p:spPr>
          <a:xfrm rot="-1775767" flipV="1">
            <a:off x="11104039" y="765857"/>
            <a:ext cx="4968491" cy="236003"/>
          </a:xfrm>
          <a:custGeom>
            <a:avLst/>
            <a:gdLst/>
            <a:ahLst/>
            <a:cxnLst/>
            <a:rect l="l" t="t" r="r" b="b"/>
            <a:pathLst>
              <a:path w="4968491" h="236003">
                <a:moveTo>
                  <a:pt x="0" y="236004"/>
                </a:moveTo>
                <a:lnTo>
                  <a:pt x="4968491" y="236004"/>
                </a:lnTo>
                <a:lnTo>
                  <a:pt x="4968491" y="0"/>
                </a:lnTo>
                <a:lnTo>
                  <a:pt x="0" y="0"/>
                </a:lnTo>
                <a:lnTo>
                  <a:pt x="0" y="236004"/>
                </a:lnTo>
                <a:close/>
              </a:path>
            </a:pathLst>
          </a:custGeom>
          <a:blipFill>
            <a:blip r:embed="rId2">
              <a:alphaModFix amt="80000"/>
            </a:blip>
            <a:stretch>
              <a:fillRect/>
            </a:stretch>
          </a:blipFill>
        </p:spPr>
      </p:sp>
      <p:sp>
        <p:nvSpPr>
          <p:cNvPr id="23" name="Freeform 23"/>
          <p:cNvSpPr/>
          <p:nvPr/>
        </p:nvSpPr>
        <p:spPr>
          <a:xfrm rot="1804615">
            <a:off x="9891747" y="8537528"/>
            <a:ext cx="4644064" cy="220593"/>
          </a:xfrm>
          <a:custGeom>
            <a:avLst/>
            <a:gdLst/>
            <a:ahLst/>
            <a:cxnLst/>
            <a:rect l="l" t="t" r="r" b="b"/>
            <a:pathLst>
              <a:path w="4644064" h="220593">
                <a:moveTo>
                  <a:pt x="0" y="0"/>
                </a:moveTo>
                <a:lnTo>
                  <a:pt x="4644063" y="0"/>
                </a:lnTo>
                <a:lnTo>
                  <a:pt x="4644063" y="220593"/>
                </a:lnTo>
                <a:lnTo>
                  <a:pt x="0" y="220593"/>
                </a:lnTo>
                <a:lnTo>
                  <a:pt x="0" y="0"/>
                </a:lnTo>
                <a:close/>
              </a:path>
            </a:pathLst>
          </a:custGeom>
          <a:blipFill>
            <a:blip r:embed="rId2">
              <a:alphaModFix amt="80000"/>
            </a:blip>
            <a:stretch>
              <a:fillRect/>
            </a:stretch>
          </a:blipFill>
        </p:spPr>
      </p:sp>
      <p:sp>
        <p:nvSpPr>
          <p:cNvPr id="24" name="TextBox 24"/>
          <p:cNvSpPr txBox="1"/>
          <p:nvPr/>
        </p:nvSpPr>
        <p:spPr>
          <a:xfrm>
            <a:off x="-979325" y="3342866"/>
            <a:ext cx="12002026" cy="3563168"/>
          </a:xfrm>
          <a:prstGeom prst="rect">
            <a:avLst/>
          </a:prstGeom>
        </p:spPr>
        <p:txBody>
          <a:bodyPr lIns="0" tIns="0" rIns="0" bIns="0" rtlCol="0" anchor="t">
            <a:spAutoFit/>
          </a:bodyPr>
          <a:lstStyle/>
          <a:p>
            <a:pPr algn="ctr">
              <a:lnSpc>
                <a:spcPts val="9922"/>
              </a:lnSpc>
            </a:pPr>
            <a:r>
              <a:rPr lang="en-US" sz="8628">
                <a:solidFill>
                  <a:srgbClr val="000000"/>
                </a:solidFill>
                <a:latin typeface="Poppins Bold"/>
              </a:rPr>
              <a:t>IMPLÉMENTATION</a:t>
            </a:r>
          </a:p>
          <a:p>
            <a:pPr algn="ctr">
              <a:lnSpc>
                <a:spcPts val="9922"/>
              </a:lnSpc>
            </a:pPr>
            <a:r>
              <a:rPr lang="en-US" sz="8628">
                <a:solidFill>
                  <a:srgbClr val="000000"/>
                </a:solidFill>
                <a:latin typeface="Poppins Bold"/>
              </a:rPr>
              <a:t>DE </a:t>
            </a:r>
            <a:r>
              <a:rPr lang="en-US" sz="8628">
                <a:solidFill>
                  <a:srgbClr val="FFCD3B"/>
                </a:solidFill>
                <a:latin typeface="Poppins Bold"/>
              </a:rPr>
              <a:t>L'ALGORITHME</a:t>
            </a:r>
          </a:p>
          <a:p>
            <a:pPr algn="ctr">
              <a:lnSpc>
                <a:spcPts val="7623"/>
              </a:lnSpc>
            </a:pPr>
            <a:r>
              <a:rPr lang="en-US" sz="6628">
                <a:solidFill>
                  <a:srgbClr val="346C99"/>
                </a:solidFill>
                <a:latin typeface="Poppins Bold"/>
              </a:rPr>
              <a:t>- SMO -</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995798">
            <a:off x="4899020" y="11022230"/>
            <a:ext cx="13531543" cy="3065584"/>
            <a:chOff x="0" y="0"/>
            <a:chExt cx="3083192" cy="698500"/>
          </a:xfrm>
        </p:grpSpPr>
        <p:sp>
          <p:nvSpPr>
            <p:cNvPr id="3" name="Freeform 3"/>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FFA916"/>
            </a:solidFill>
          </p:spPr>
        </p:sp>
        <p:sp>
          <p:nvSpPr>
            <p:cNvPr id="4" name="TextBox 4"/>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812304" flipV="1">
            <a:off x="5458552" y="9539347"/>
            <a:ext cx="4968491" cy="236003"/>
          </a:xfrm>
          <a:custGeom>
            <a:avLst/>
            <a:gdLst/>
            <a:ahLst/>
            <a:cxnLst/>
            <a:rect l="l" t="t" r="r" b="b"/>
            <a:pathLst>
              <a:path w="4968491" h="236003">
                <a:moveTo>
                  <a:pt x="0" y="236004"/>
                </a:moveTo>
                <a:lnTo>
                  <a:pt x="4968491" y="236004"/>
                </a:lnTo>
                <a:lnTo>
                  <a:pt x="4968491" y="0"/>
                </a:lnTo>
                <a:lnTo>
                  <a:pt x="0" y="0"/>
                </a:lnTo>
                <a:lnTo>
                  <a:pt x="0" y="236004"/>
                </a:lnTo>
                <a:close/>
              </a:path>
            </a:pathLst>
          </a:custGeom>
          <a:blipFill>
            <a:blip r:embed="rId2">
              <a:alphaModFix amt="80000"/>
            </a:blip>
            <a:stretch>
              <a:fillRect/>
            </a:stretch>
          </a:blipFill>
        </p:spPr>
      </p:sp>
      <p:grpSp>
        <p:nvGrpSpPr>
          <p:cNvPr id="6" name="Group 6"/>
          <p:cNvGrpSpPr/>
          <p:nvPr/>
        </p:nvGrpSpPr>
        <p:grpSpPr>
          <a:xfrm rot="-8995798">
            <a:off x="-355651" y="9121343"/>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8" name="TextBox 8"/>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998130">
            <a:off x="-5149813" y="-1738765"/>
            <a:ext cx="12822069" cy="690611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1" name="TextBox 11"/>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8998130">
            <a:off x="-5506703" y="-114237"/>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14" name="TextBox 1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1813147">
            <a:off x="-280493" y="1312669"/>
            <a:ext cx="8743695" cy="7661663"/>
          </a:xfrm>
          <a:custGeom>
            <a:avLst/>
            <a:gdLst/>
            <a:ahLst/>
            <a:cxnLst/>
            <a:rect l="l" t="t" r="r" b="b"/>
            <a:pathLst>
              <a:path w="8743695" h="7661663">
                <a:moveTo>
                  <a:pt x="0" y="0"/>
                </a:moveTo>
                <a:lnTo>
                  <a:pt x="8743694" y="0"/>
                </a:lnTo>
                <a:lnTo>
                  <a:pt x="8743694" y="7661662"/>
                </a:lnTo>
                <a:lnTo>
                  <a:pt x="0" y="7661662"/>
                </a:lnTo>
                <a:lnTo>
                  <a:pt x="0" y="0"/>
                </a:lnTo>
                <a:close/>
              </a:path>
            </a:pathLst>
          </a:custGeom>
          <a:blipFill>
            <a:blip r:embed="rId3"/>
            <a:stretch>
              <a:fillRect/>
            </a:stretch>
          </a:blipFill>
        </p:spPr>
      </p:sp>
      <p:grpSp>
        <p:nvGrpSpPr>
          <p:cNvPr id="16" name="Group 16"/>
          <p:cNvGrpSpPr/>
          <p:nvPr/>
        </p:nvGrpSpPr>
        <p:grpSpPr>
          <a:xfrm>
            <a:off x="478181" y="939081"/>
            <a:ext cx="7226346" cy="8408839"/>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01996" y="1229804"/>
            <a:ext cx="6778716" cy="7827392"/>
            <a:chOff x="0" y="0"/>
            <a:chExt cx="31287555" cy="36127779"/>
          </a:xfrm>
        </p:grpSpPr>
        <p:sp>
          <p:nvSpPr>
            <p:cNvPr id="20" name="Freeform 20"/>
            <p:cNvSpPr/>
            <p:nvPr/>
          </p:nvSpPr>
          <p:spPr>
            <a:xfrm>
              <a:off x="0" y="0"/>
              <a:ext cx="31287467" cy="36127817"/>
            </a:xfrm>
            <a:custGeom>
              <a:avLst/>
              <a:gdLst/>
              <a:ahLst/>
              <a:cxnLst/>
              <a:rect l="l" t="t" r="r" b="b"/>
              <a:pathLst>
                <a:path w="31287467" h="3612781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4"/>
              <a:stretch>
                <a:fillRect l="-47836" r="-47836"/>
              </a:stretch>
            </a:blipFill>
          </p:spPr>
        </p:sp>
      </p:grpSp>
      <p:sp>
        <p:nvSpPr>
          <p:cNvPr id="21" name="Freeform 21"/>
          <p:cNvSpPr/>
          <p:nvPr/>
        </p:nvSpPr>
        <p:spPr>
          <a:xfrm rot="1792715">
            <a:off x="-615248" y="8384496"/>
            <a:ext cx="4968491" cy="236003"/>
          </a:xfrm>
          <a:custGeom>
            <a:avLst/>
            <a:gdLst/>
            <a:ahLst/>
            <a:cxnLst/>
            <a:rect l="l" t="t" r="r" b="b"/>
            <a:pathLst>
              <a:path w="4968491" h="236003">
                <a:moveTo>
                  <a:pt x="0" y="0"/>
                </a:moveTo>
                <a:lnTo>
                  <a:pt x="4968491" y="0"/>
                </a:lnTo>
                <a:lnTo>
                  <a:pt x="4968491" y="236003"/>
                </a:lnTo>
                <a:lnTo>
                  <a:pt x="0" y="236003"/>
                </a:lnTo>
                <a:lnTo>
                  <a:pt x="0" y="0"/>
                </a:lnTo>
                <a:close/>
              </a:path>
            </a:pathLst>
          </a:custGeom>
          <a:blipFill>
            <a:blip r:embed="rId2">
              <a:alphaModFix amt="80000"/>
            </a:blip>
            <a:stretch>
              <a:fillRect/>
            </a:stretch>
          </a:blipFill>
        </p:spPr>
      </p:sp>
      <p:sp>
        <p:nvSpPr>
          <p:cNvPr id="22" name="Freeform 22"/>
          <p:cNvSpPr/>
          <p:nvPr/>
        </p:nvSpPr>
        <p:spPr>
          <a:xfrm rot="-1792182">
            <a:off x="3792011" y="8530453"/>
            <a:ext cx="4644064" cy="220593"/>
          </a:xfrm>
          <a:custGeom>
            <a:avLst/>
            <a:gdLst/>
            <a:ahLst/>
            <a:cxnLst/>
            <a:rect l="l" t="t" r="r" b="b"/>
            <a:pathLst>
              <a:path w="4644064" h="220593">
                <a:moveTo>
                  <a:pt x="0" y="0"/>
                </a:moveTo>
                <a:lnTo>
                  <a:pt x="4644064" y="0"/>
                </a:lnTo>
                <a:lnTo>
                  <a:pt x="4644064" y="220593"/>
                </a:lnTo>
                <a:lnTo>
                  <a:pt x="0" y="220593"/>
                </a:lnTo>
                <a:lnTo>
                  <a:pt x="0" y="0"/>
                </a:lnTo>
                <a:close/>
              </a:path>
            </a:pathLst>
          </a:custGeom>
          <a:blipFill>
            <a:blip r:embed="rId2">
              <a:alphaModFix amt="80000"/>
            </a:blip>
            <a:stretch>
              <a:fillRect/>
            </a:stretch>
          </a:blipFill>
        </p:spPr>
      </p:sp>
      <p:grpSp>
        <p:nvGrpSpPr>
          <p:cNvPr id="23" name="Group 23"/>
          <p:cNvGrpSpPr/>
          <p:nvPr/>
        </p:nvGrpSpPr>
        <p:grpSpPr>
          <a:xfrm>
            <a:off x="14820010" y="6477451"/>
            <a:ext cx="3167481" cy="2722054"/>
            <a:chOff x="0" y="0"/>
            <a:chExt cx="812800" cy="698500"/>
          </a:xfrm>
        </p:grpSpPr>
        <p:sp>
          <p:nvSpPr>
            <p:cNvPr id="24" name="Freeform 2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95250" cap="sq">
              <a:solidFill>
                <a:srgbClr val="FFA916"/>
              </a:solidFill>
              <a:prstDash val="solid"/>
              <a:miter/>
            </a:ln>
          </p:spPr>
        </p:sp>
        <p:sp>
          <p:nvSpPr>
            <p:cNvPr id="25" name="TextBox 25"/>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5071831" y="6685035"/>
            <a:ext cx="2663840" cy="2306886"/>
            <a:chOff x="0" y="0"/>
            <a:chExt cx="6350000" cy="5499100"/>
          </a:xfrm>
        </p:grpSpPr>
        <p:sp>
          <p:nvSpPr>
            <p:cNvPr id="27" name="Freeform 27"/>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5"/>
              <a:stretch>
                <a:fillRect t="-7211" b="-7211"/>
              </a:stretch>
            </a:blipFill>
          </p:spPr>
        </p:sp>
      </p:grpSp>
      <p:sp>
        <p:nvSpPr>
          <p:cNvPr id="28" name="TextBox 28"/>
          <p:cNvSpPr txBox="1"/>
          <p:nvPr/>
        </p:nvSpPr>
        <p:spPr>
          <a:xfrm>
            <a:off x="8539751" y="1880674"/>
            <a:ext cx="8723101" cy="5507990"/>
          </a:xfrm>
          <a:prstGeom prst="rect">
            <a:avLst/>
          </a:prstGeom>
        </p:spPr>
        <p:txBody>
          <a:bodyPr lIns="0" tIns="0" rIns="0" bIns="0" rtlCol="0" anchor="t">
            <a:spAutoFit/>
          </a:bodyPr>
          <a:lstStyle/>
          <a:p>
            <a:pPr algn="ctr">
              <a:lnSpc>
                <a:spcPts val="3639"/>
              </a:lnSpc>
            </a:pPr>
            <a:r>
              <a:rPr lang="en-US" sz="2799">
                <a:solidFill>
                  <a:srgbClr val="000000"/>
                </a:solidFill>
                <a:latin typeface="Poppins"/>
              </a:rPr>
              <a:t>Les fonctions de référence évaluent la performance des algorithmes d'optimisation en représentant divers défis : un seul minimum global, plusieurs minima locaux, variables indépendantes ou interdépendantes, et environnements bruités ou de haute dimension. Elles permettent de comparer l'efficacité, la robustesse et la capacité d'exploration des algorithmes.</a:t>
            </a:r>
          </a:p>
          <a:p>
            <a:pPr algn="ctr">
              <a:lnSpc>
                <a:spcPts val="3639"/>
              </a:lnSpc>
            </a:pPr>
            <a:endParaRPr lang="en-US" sz="2799">
              <a:solidFill>
                <a:srgbClr val="000000"/>
              </a:solidFill>
              <a:latin typeface="Poppins"/>
            </a:endParaRPr>
          </a:p>
          <a:p>
            <a:pPr algn="ctr">
              <a:lnSpc>
                <a:spcPts val="3639"/>
              </a:lnSpc>
            </a:pPr>
            <a:endParaRPr lang="en-US" sz="2799">
              <a:solidFill>
                <a:srgbClr val="000000"/>
              </a:solidFill>
              <a:latin typeface="Poppins"/>
            </a:endParaRPr>
          </a:p>
          <a:p>
            <a:pPr algn="just">
              <a:lnSpc>
                <a:spcPts val="3639"/>
              </a:lnSpc>
            </a:pPr>
            <a:endParaRPr lang="en-US" sz="2799">
              <a:solidFill>
                <a:srgbClr val="000000"/>
              </a:solidFill>
              <a:latin typeface="Poppins"/>
            </a:endParaRPr>
          </a:p>
        </p:txBody>
      </p:sp>
      <p:sp>
        <p:nvSpPr>
          <p:cNvPr id="29" name="TextBox 29"/>
          <p:cNvSpPr txBox="1"/>
          <p:nvPr/>
        </p:nvSpPr>
        <p:spPr>
          <a:xfrm>
            <a:off x="8494953" y="920031"/>
            <a:ext cx="9076753" cy="929640"/>
          </a:xfrm>
          <a:prstGeom prst="rect">
            <a:avLst/>
          </a:prstGeom>
        </p:spPr>
        <p:txBody>
          <a:bodyPr lIns="0" tIns="0" rIns="0" bIns="0" rtlCol="0" anchor="t">
            <a:spAutoFit/>
          </a:bodyPr>
          <a:lstStyle/>
          <a:p>
            <a:pPr algn="l">
              <a:lnSpc>
                <a:spcPts val="6780"/>
              </a:lnSpc>
            </a:pPr>
            <a:r>
              <a:rPr lang="en-US" sz="6000" spc="-179">
                <a:solidFill>
                  <a:srgbClr val="000000"/>
                </a:solidFill>
                <a:latin typeface="Poppins Bold"/>
              </a:rPr>
              <a:t>BENCHMARK </a:t>
            </a:r>
            <a:r>
              <a:rPr lang="en-US" sz="6000" spc="-179">
                <a:solidFill>
                  <a:srgbClr val="FFA916"/>
                </a:solidFill>
                <a:latin typeface="Poppins Bold"/>
              </a:rPr>
              <a:t>FUNCTIONS</a:t>
            </a:r>
          </a:p>
        </p:txBody>
      </p:sp>
      <p:sp>
        <p:nvSpPr>
          <p:cNvPr id="30" name="TextBox 30"/>
          <p:cNvSpPr txBox="1"/>
          <p:nvPr/>
        </p:nvSpPr>
        <p:spPr>
          <a:xfrm>
            <a:off x="9144000" y="7584352"/>
            <a:ext cx="5495035" cy="1819910"/>
          </a:xfrm>
          <a:prstGeom prst="rect">
            <a:avLst/>
          </a:prstGeom>
        </p:spPr>
        <p:txBody>
          <a:bodyPr lIns="0" tIns="0" rIns="0" bIns="0" rtlCol="0" anchor="t">
            <a:spAutoFit/>
          </a:bodyPr>
          <a:lstStyle/>
          <a:p>
            <a:pPr algn="l">
              <a:lnSpc>
                <a:spcPts val="2859"/>
              </a:lnSpc>
            </a:pPr>
            <a:r>
              <a:rPr lang="en-US" sz="2199">
                <a:solidFill>
                  <a:srgbClr val="000000"/>
                </a:solidFill>
                <a:latin typeface="Poppins"/>
              </a:rPr>
              <a:t>La fonction Sphere est l'une des fonctions de référence les plus simples et les plus couramment utilisées pour évaluer les algorithmes d'optimisation. </a:t>
            </a:r>
          </a:p>
          <a:p>
            <a:pPr algn="l">
              <a:lnSpc>
                <a:spcPts val="2859"/>
              </a:lnSpc>
            </a:pPr>
            <a:endParaRPr lang="en-US" sz="2199">
              <a:solidFill>
                <a:srgbClr val="000000"/>
              </a:solidFill>
              <a:latin typeface="Poppins"/>
            </a:endParaRPr>
          </a:p>
        </p:txBody>
      </p:sp>
      <p:sp>
        <p:nvSpPr>
          <p:cNvPr id="31" name="TextBox 31"/>
          <p:cNvSpPr txBox="1"/>
          <p:nvPr/>
        </p:nvSpPr>
        <p:spPr>
          <a:xfrm>
            <a:off x="9144000" y="6864547"/>
            <a:ext cx="3968623" cy="586620"/>
          </a:xfrm>
          <a:prstGeom prst="rect">
            <a:avLst/>
          </a:prstGeom>
        </p:spPr>
        <p:txBody>
          <a:bodyPr lIns="0" tIns="0" rIns="0" bIns="0" rtlCol="0" anchor="t">
            <a:spAutoFit/>
          </a:bodyPr>
          <a:lstStyle/>
          <a:p>
            <a:pPr algn="l">
              <a:lnSpc>
                <a:spcPts val="4343"/>
              </a:lnSpc>
            </a:pPr>
            <a:r>
              <a:rPr lang="en-US" sz="3843" spc="-115">
                <a:solidFill>
                  <a:srgbClr val="000000"/>
                </a:solidFill>
                <a:latin typeface="Poppins Bold"/>
              </a:rPr>
              <a:t>SPHERE :</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995798">
            <a:off x="-1000998" y="11564716"/>
            <a:ext cx="13531543" cy="3065584"/>
            <a:chOff x="0" y="0"/>
            <a:chExt cx="3083192" cy="698500"/>
          </a:xfrm>
        </p:grpSpPr>
        <p:sp>
          <p:nvSpPr>
            <p:cNvPr id="3" name="Freeform 3"/>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FFA916"/>
            </a:solidFill>
          </p:spPr>
        </p:sp>
        <p:sp>
          <p:nvSpPr>
            <p:cNvPr id="4" name="TextBox 4"/>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812304" flipV="1">
            <a:off x="-441466" y="10081833"/>
            <a:ext cx="4968491" cy="236003"/>
          </a:xfrm>
          <a:custGeom>
            <a:avLst/>
            <a:gdLst/>
            <a:ahLst/>
            <a:cxnLst/>
            <a:rect l="l" t="t" r="r" b="b"/>
            <a:pathLst>
              <a:path w="4968491" h="236003">
                <a:moveTo>
                  <a:pt x="0" y="236003"/>
                </a:moveTo>
                <a:lnTo>
                  <a:pt x="4968491" y="236003"/>
                </a:lnTo>
                <a:lnTo>
                  <a:pt x="4968491" y="0"/>
                </a:lnTo>
                <a:lnTo>
                  <a:pt x="0" y="0"/>
                </a:lnTo>
                <a:lnTo>
                  <a:pt x="0" y="236003"/>
                </a:lnTo>
                <a:close/>
              </a:path>
            </a:pathLst>
          </a:custGeom>
          <a:blipFill>
            <a:blip r:embed="rId2">
              <a:alphaModFix amt="80000"/>
            </a:blip>
            <a:stretch>
              <a:fillRect/>
            </a:stretch>
          </a:blipFill>
        </p:spPr>
      </p:sp>
      <p:grpSp>
        <p:nvGrpSpPr>
          <p:cNvPr id="6" name="Group 6"/>
          <p:cNvGrpSpPr/>
          <p:nvPr/>
        </p:nvGrpSpPr>
        <p:grpSpPr>
          <a:xfrm rot="-8995798">
            <a:off x="-6255669" y="9663829"/>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8" name="TextBox 8"/>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998130">
            <a:off x="-11049831" y="-1196280"/>
            <a:ext cx="12822069" cy="690611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1" name="TextBox 11"/>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8998130">
            <a:off x="-11406722" y="428248"/>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14" name="TextBox 1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1813147">
            <a:off x="-6180511" y="1855154"/>
            <a:ext cx="8743695" cy="7661663"/>
          </a:xfrm>
          <a:custGeom>
            <a:avLst/>
            <a:gdLst/>
            <a:ahLst/>
            <a:cxnLst/>
            <a:rect l="l" t="t" r="r" b="b"/>
            <a:pathLst>
              <a:path w="8743695" h="7661663">
                <a:moveTo>
                  <a:pt x="0" y="0"/>
                </a:moveTo>
                <a:lnTo>
                  <a:pt x="8743694" y="0"/>
                </a:lnTo>
                <a:lnTo>
                  <a:pt x="8743694" y="7661663"/>
                </a:lnTo>
                <a:lnTo>
                  <a:pt x="0" y="7661663"/>
                </a:lnTo>
                <a:lnTo>
                  <a:pt x="0" y="0"/>
                </a:lnTo>
                <a:close/>
              </a:path>
            </a:pathLst>
          </a:custGeom>
          <a:blipFill>
            <a:blip r:embed="rId3"/>
            <a:stretch>
              <a:fillRect/>
            </a:stretch>
          </a:blipFill>
        </p:spPr>
      </p:sp>
      <p:grpSp>
        <p:nvGrpSpPr>
          <p:cNvPr id="16" name="Group 16"/>
          <p:cNvGrpSpPr/>
          <p:nvPr/>
        </p:nvGrpSpPr>
        <p:grpSpPr>
          <a:xfrm>
            <a:off x="-5421837" y="1481566"/>
            <a:ext cx="7226346" cy="8408839"/>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rot="-1792182">
            <a:off x="-2108007" y="9072938"/>
            <a:ext cx="4644064" cy="220593"/>
          </a:xfrm>
          <a:custGeom>
            <a:avLst/>
            <a:gdLst/>
            <a:ahLst/>
            <a:cxnLst/>
            <a:rect l="l" t="t" r="r" b="b"/>
            <a:pathLst>
              <a:path w="4644064" h="220593">
                <a:moveTo>
                  <a:pt x="0" y="0"/>
                </a:moveTo>
                <a:lnTo>
                  <a:pt x="4644064" y="0"/>
                </a:lnTo>
                <a:lnTo>
                  <a:pt x="4644064" y="220593"/>
                </a:lnTo>
                <a:lnTo>
                  <a:pt x="0" y="220593"/>
                </a:lnTo>
                <a:lnTo>
                  <a:pt x="0" y="0"/>
                </a:lnTo>
                <a:close/>
              </a:path>
            </a:pathLst>
          </a:custGeom>
          <a:blipFill>
            <a:blip r:embed="rId2">
              <a:alphaModFix amt="80000"/>
            </a:blip>
            <a:stretch>
              <a:fillRect/>
            </a:stretch>
          </a:blipFill>
        </p:spPr>
      </p:sp>
      <p:sp>
        <p:nvSpPr>
          <p:cNvPr id="20" name="Freeform 20"/>
          <p:cNvSpPr/>
          <p:nvPr/>
        </p:nvSpPr>
        <p:spPr>
          <a:xfrm>
            <a:off x="3129710" y="2353381"/>
            <a:ext cx="3764335" cy="3775811"/>
          </a:xfrm>
          <a:custGeom>
            <a:avLst/>
            <a:gdLst/>
            <a:ahLst/>
            <a:cxnLst/>
            <a:rect l="l" t="t" r="r" b="b"/>
            <a:pathLst>
              <a:path w="3764335" h="3775811">
                <a:moveTo>
                  <a:pt x="0" y="0"/>
                </a:moveTo>
                <a:lnTo>
                  <a:pt x="3764334" y="0"/>
                </a:lnTo>
                <a:lnTo>
                  <a:pt x="3764334" y="3775811"/>
                </a:lnTo>
                <a:lnTo>
                  <a:pt x="0" y="3775811"/>
                </a:lnTo>
                <a:lnTo>
                  <a:pt x="0" y="0"/>
                </a:lnTo>
                <a:close/>
              </a:path>
            </a:pathLst>
          </a:custGeom>
          <a:blipFill>
            <a:blip r:embed="rId4"/>
            <a:stretch>
              <a:fillRect/>
            </a:stretch>
          </a:blipFill>
        </p:spPr>
      </p:sp>
      <p:sp>
        <p:nvSpPr>
          <p:cNvPr id="21" name="Freeform 21"/>
          <p:cNvSpPr/>
          <p:nvPr/>
        </p:nvSpPr>
        <p:spPr>
          <a:xfrm>
            <a:off x="8168994" y="2256778"/>
            <a:ext cx="3956952" cy="3969016"/>
          </a:xfrm>
          <a:custGeom>
            <a:avLst/>
            <a:gdLst/>
            <a:ahLst/>
            <a:cxnLst/>
            <a:rect l="l" t="t" r="r" b="b"/>
            <a:pathLst>
              <a:path w="3956952" h="3969016">
                <a:moveTo>
                  <a:pt x="0" y="0"/>
                </a:moveTo>
                <a:lnTo>
                  <a:pt x="3956953" y="0"/>
                </a:lnTo>
                <a:lnTo>
                  <a:pt x="3956953" y="3969017"/>
                </a:lnTo>
                <a:lnTo>
                  <a:pt x="0" y="3969017"/>
                </a:lnTo>
                <a:lnTo>
                  <a:pt x="0" y="0"/>
                </a:lnTo>
                <a:close/>
              </a:path>
            </a:pathLst>
          </a:custGeom>
          <a:blipFill>
            <a:blip r:embed="rId5"/>
            <a:stretch>
              <a:fillRect/>
            </a:stretch>
          </a:blipFill>
        </p:spPr>
      </p:sp>
      <p:sp>
        <p:nvSpPr>
          <p:cNvPr id="22" name="Freeform 22"/>
          <p:cNvSpPr/>
          <p:nvPr/>
        </p:nvSpPr>
        <p:spPr>
          <a:xfrm>
            <a:off x="13402297" y="2353381"/>
            <a:ext cx="3857003" cy="3916525"/>
          </a:xfrm>
          <a:custGeom>
            <a:avLst/>
            <a:gdLst/>
            <a:ahLst/>
            <a:cxnLst/>
            <a:rect l="l" t="t" r="r" b="b"/>
            <a:pathLst>
              <a:path w="3857003" h="3916525">
                <a:moveTo>
                  <a:pt x="0" y="0"/>
                </a:moveTo>
                <a:lnTo>
                  <a:pt x="3857003" y="0"/>
                </a:lnTo>
                <a:lnTo>
                  <a:pt x="3857003" y="3916525"/>
                </a:lnTo>
                <a:lnTo>
                  <a:pt x="0" y="3916525"/>
                </a:lnTo>
                <a:lnTo>
                  <a:pt x="0" y="0"/>
                </a:lnTo>
                <a:close/>
              </a:path>
            </a:pathLst>
          </a:custGeom>
          <a:blipFill>
            <a:blip r:embed="rId6"/>
            <a:stretch>
              <a:fillRect/>
            </a:stretch>
          </a:blipFill>
        </p:spPr>
      </p:sp>
      <p:sp>
        <p:nvSpPr>
          <p:cNvPr id="23" name="Freeform 23"/>
          <p:cNvSpPr/>
          <p:nvPr/>
        </p:nvSpPr>
        <p:spPr>
          <a:xfrm>
            <a:off x="6282897" y="6345636"/>
            <a:ext cx="3772195" cy="3854199"/>
          </a:xfrm>
          <a:custGeom>
            <a:avLst/>
            <a:gdLst/>
            <a:ahLst/>
            <a:cxnLst/>
            <a:rect l="l" t="t" r="r" b="b"/>
            <a:pathLst>
              <a:path w="3772195" h="3854199">
                <a:moveTo>
                  <a:pt x="0" y="0"/>
                </a:moveTo>
                <a:lnTo>
                  <a:pt x="3772195" y="0"/>
                </a:lnTo>
                <a:lnTo>
                  <a:pt x="3772195" y="3854199"/>
                </a:lnTo>
                <a:lnTo>
                  <a:pt x="0" y="3854199"/>
                </a:lnTo>
                <a:lnTo>
                  <a:pt x="0" y="0"/>
                </a:lnTo>
                <a:close/>
              </a:path>
            </a:pathLst>
          </a:custGeom>
          <a:blipFill>
            <a:blip r:embed="rId7"/>
            <a:stretch>
              <a:fillRect/>
            </a:stretch>
          </a:blipFill>
        </p:spPr>
      </p:sp>
      <p:sp>
        <p:nvSpPr>
          <p:cNvPr id="24" name="Freeform 24"/>
          <p:cNvSpPr/>
          <p:nvPr/>
        </p:nvSpPr>
        <p:spPr>
          <a:xfrm>
            <a:off x="11518087" y="6225795"/>
            <a:ext cx="3768420" cy="3838422"/>
          </a:xfrm>
          <a:custGeom>
            <a:avLst/>
            <a:gdLst/>
            <a:ahLst/>
            <a:cxnLst/>
            <a:rect l="l" t="t" r="r" b="b"/>
            <a:pathLst>
              <a:path w="3768420" h="3838422">
                <a:moveTo>
                  <a:pt x="0" y="0"/>
                </a:moveTo>
                <a:lnTo>
                  <a:pt x="3768420" y="0"/>
                </a:lnTo>
                <a:lnTo>
                  <a:pt x="3768420" y="3838421"/>
                </a:lnTo>
                <a:lnTo>
                  <a:pt x="0" y="3838421"/>
                </a:lnTo>
                <a:lnTo>
                  <a:pt x="0" y="0"/>
                </a:lnTo>
                <a:close/>
              </a:path>
            </a:pathLst>
          </a:custGeom>
          <a:blipFill>
            <a:blip r:embed="rId8"/>
            <a:stretch>
              <a:fillRect/>
            </a:stretch>
          </a:blipFill>
        </p:spPr>
      </p:sp>
      <p:sp>
        <p:nvSpPr>
          <p:cNvPr id="25" name="TextBox 25"/>
          <p:cNvSpPr txBox="1"/>
          <p:nvPr/>
        </p:nvSpPr>
        <p:spPr>
          <a:xfrm>
            <a:off x="4249106" y="551926"/>
            <a:ext cx="11192729" cy="929640"/>
          </a:xfrm>
          <a:prstGeom prst="rect">
            <a:avLst/>
          </a:prstGeom>
        </p:spPr>
        <p:txBody>
          <a:bodyPr lIns="0" tIns="0" rIns="0" bIns="0" rtlCol="0" anchor="t">
            <a:spAutoFit/>
          </a:bodyPr>
          <a:lstStyle/>
          <a:p>
            <a:pPr algn="ctr">
              <a:lnSpc>
                <a:spcPts val="6780"/>
              </a:lnSpc>
            </a:pPr>
            <a:r>
              <a:rPr lang="en-US" sz="6000" spc="-179">
                <a:solidFill>
                  <a:srgbClr val="024A59"/>
                </a:solidFill>
                <a:latin typeface="Poppins Bold"/>
              </a:rPr>
              <a:t>EX</a:t>
            </a:r>
            <a:r>
              <a:rPr lang="en-US" sz="6000" spc="-179">
                <a:solidFill>
                  <a:srgbClr val="000000"/>
                </a:solidFill>
                <a:latin typeface="Poppins Bold"/>
              </a:rPr>
              <a:t> : </a:t>
            </a:r>
            <a:r>
              <a:rPr lang="en-US" sz="6000" spc="-179">
                <a:solidFill>
                  <a:srgbClr val="FFA916"/>
                </a:solidFill>
                <a:latin typeface="Poppins Bold"/>
              </a:rPr>
              <a:t>BENCHMARK</a:t>
            </a:r>
            <a:r>
              <a:rPr lang="en-US" sz="6000" spc="-179">
                <a:solidFill>
                  <a:srgbClr val="000000"/>
                </a:solidFill>
                <a:latin typeface="Poppins Bold"/>
              </a:rPr>
              <a:t> FUNCTIONS</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6" name="TextBox 6"/>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9" name="TextBox 9"/>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028700" y="3146299"/>
            <a:ext cx="6012681" cy="6112001"/>
          </a:xfrm>
          <a:custGeom>
            <a:avLst/>
            <a:gdLst/>
            <a:ahLst/>
            <a:cxnLst/>
            <a:rect l="l" t="t" r="r" b="b"/>
            <a:pathLst>
              <a:path w="6012681" h="6112001">
                <a:moveTo>
                  <a:pt x="0" y="0"/>
                </a:moveTo>
                <a:lnTo>
                  <a:pt x="6012681" y="0"/>
                </a:lnTo>
                <a:lnTo>
                  <a:pt x="6012681" y="6112001"/>
                </a:lnTo>
                <a:lnTo>
                  <a:pt x="0" y="61120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3270693" y="5428771"/>
            <a:ext cx="1596517" cy="1390966"/>
          </a:xfrm>
          <a:custGeom>
            <a:avLst/>
            <a:gdLst/>
            <a:ahLst/>
            <a:cxnLst/>
            <a:rect l="l" t="t" r="r" b="b"/>
            <a:pathLst>
              <a:path w="1596517" h="1390966">
                <a:moveTo>
                  <a:pt x="0" y="0"/>
                </a:moveTo>
                <a:lnTo>
                  <a:pt x="1596517" y="0"/>
                </a:lnTo>
                <a:lnTo>
                  <a:pt x="1596517" y="1390966"/>
                </a:lnTo>
                <a:lnTo>
                  <a:pt x="0" y="13909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2" name="Group 12"/>
          <p:cNvGrpSpPr/>
          <p:nvPr/>
        </p:nvGrpSpPr>
        <p:grpSpPr>
          <a:xfrm>
            <a:off x="8652563" y="3701306"/>
            <a:ext cx="1512484" cy="1299791"/>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cap="sq">
              <a:solidFill>
                <a:srgbClr val="FFA916"/>
              </a:solidFill>
              <a:prstDash val="solid"/>
              <a:miter/>
            </a:ln>
          </p:spPr>
        </p:sp>
        <p:sp>
          <p:nvSpPr>
            <p:cNvPr id="14" name="TextBox 1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652563" y="5515447"/>
            <a:ext cx="1512484" cy="1299791"/>
            <a:chOff x="0" y="0"/>
            <a:chExt cx="812800" cy="698500"/>
          </a:xfrm>
        </p:grpSpPr>
        <p:sp>
          <p:nvSpPr>
            <p:cNvPr id="16" name="Freeform 1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cap="sq">
              <a:solidFill>
                <a:srgbClr val="FFA916"/>
              </a:solidFill>
              <a:prstDash val="solid"/>
              <a:miter/>
            </a:ln>
          </p:spPr>
        </p:sp>
        <p:sp>
          <p:nvSpPr>
            <p:cNvPr id="17" name="TextBox 1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8652563" y="7333778"/>
            <a:ext cx="1512484" cy="1299791"/>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cap="sq">
              <a:solidFill>
                <a:srgbClr val="FFA916"/>
              </a:solidFill>
              <a:prstDash val="solid"/>
              <a:miter/>
            </a:ln>
          </p:spPr>
        </p:sp>
        <p:sp>
          <p:nvSpPr>
            <p:cNvPr id="20" name="TextBox 2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5205667" y="4079839"/>
            <a:ext cx="867674" cy="867674"/>
          </a:xfrm>
          <a:custGeom>
            <a:avLst/>
            <a:gdLst/>
            <a:ahLst/>
            <a:cxnLst/>
            <a:rect l="l" t="t" r="r" b="b"/>
            <a:pathLst>
              <a:path w="867674" h="867674">
                <a:moveTo>
                  <a:pt x="0" y="0"/>
                </a:moveTo>
                <a:lnTo>
                  <a:pt x="867674" y="0"/>
                </a:lnTo>
                <a:lnTo>
                  <a:pt x="867674" y="867674"/>
                </a:lnTo>
                <a:lnTo>
                  <a:pt x="0" y="8676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5722398" y="5816791"/>
            <a:ext cx="1172650" cy="771017"/>
          </a:xfrm>
          <a:custGeom>
            <a:avLst/>
            <a:gdLst/>
            <a:ahLst/>
            <a:cxnLst/>
            <a:rect l="l" t="t" r="r" b="b"/>
            <a:pathLst>
              <a:path w="1172650" h="771017">
                <a:moveTo>
                  <a:pt x="0" y="0"/>
                </a:moveTo>
                <a:lnTo>
                  <a:pt x="1172649" y="0"/>
                </a:lnTo>
                <a:lnTo>
                  <a:pt x="1172649" y="771017"/>
                </a:lnTo>
                <a:lnTo>
                  <a:pt x="0" y="771017"/>
                </a:lnTo>
                <a:lnTo>
                  <a:pt x="0" y="0"/>
                </a:lnTo>
                <a:close/>
              </a:path>
            </a:pathLst>
          </a:custGeom>
          <a:blipFill>
            <a:blip r:embed="rId10"/>
            <a:stretch>
              <a:fillRect/>
            </a:stretch>
          </a:blipFill>
        </p:spPr>
      </p:sp>
      <p:sp>
        <p:nvSpPr>
          <p:cNvPr id="23" name="Freeform 23"/>
          <p:cNvSpPr/>
          <p:nvPr/>
        </p:nvSpPr>
        <p:spPr>
          <a:xfrm>
            <a:off x="5060337" y="7373301"/>
            <a:ext cx="845993" cy="995286"/>
          </a:xfrm>
          <a:custGeom>
            <a:avLst/>
            <a:gdLst/>
            <a:ahLst/>
            <a:cxnLst/>
            <a:rect l="l" t="t" r="r" b="b"/>
            <a:pathLst>
              <a:path w="845993" h="995286">
                <a:moveTo>
                  <a:pt x="0" y="0"/>
                </a:moveTo>
                <a:lnTo>
                  <a:pt x="845993" y="0"/>
                </a:lnTo>
                <a:lnTo>
                  <a:pt x="845993" y="995286"/>
                </a:lnTo>
                <a:lnTo>
                  <a:pt x="0" y="99528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4" name="TextBox 24"/>
          <p:cNvSpPr txBox="1"/>
          <p:nvPr/>
        </p:nvSpPr>
        <p:spPr>
          <a:xfrm>
            <a:off x="2952145" y="545974"/>
            <a:ext cx="12383709" cy="1828800"/>
          </a:xfrm>
          <a:prstGeom prst="rect">
            <a:avLst/>
          </a:prstGeom>
        </p:spPr>
        <p:txBody>
          <a:bodyPr lIns="0" tIns="0" rIns="0" bIns="0" rtlCol="0" anchor="t">
            <a:spAutoFit/>
          </a:bodyPr>
          <a:lstStyle/>
          <a:p>
            <a:pPr algn="ctr">
              <a:lnSpc>
                <a:spcPts val="6900"/>
              </a:lnSpc>
            </a:pPr>
            <a:r>
              <a:rPr lang="en-US" sz="6000">
                <a:solidFill>
                  <a:srgbClr val="000000"/>
                </a:solidFill>
                <a:latin typeface="Poppins Bold"/>
              </a:rPr>
              <a:t>RÉSULTATS DE SMO</a:t>
            </a:r>
          </a:p>
          <a:p>
            <a:pPr algn="ctr">
              <a:lnSpc>
                <a:spcPts val="6900"/>
              </a:lnSpc>
            </a:pPr>
            <a:r>
              <a:rPr lang="en-US" sz="6000">
                <a:solidFill>
                  <a:srgbClr val="000000"/>
                </a:solidFill>
                <a:latin typeface="Poppins Bold"/>
              </a:rPr>
              <a:t>SUR LA </a:t>
            </a:r>
            <a:r>
              <a:rPr lang="en-US" sz="6000">
                <a:solidFill>
                  <a:srgbClr val="FFA916"/>
                </a:solidFill>
                <a:latin typeface="Poppins Bold"/>
              </a:rPr>
              <a:t>FONCTION SPHERE</a:t>
            </a:r>
          </a:p>
        </p:txBody>
      </p:sp>
      <p:sp>
        <p:nvSpPr>
          <p:cNvPr id="25" name="TextBox 25"/>
          <p:cNvSpPr txBox="1"/>
          <p:nvPr/>
        </p:nvSpPr>
        <p:spPr>
          <a:xfrm>
            <a:off x="10474665" y="3702953"/>
            <a:ext cx="6784635" cy="551088"/>
          </a:xfrm>
          <a:prstGeom prst="rect">
            <a:avLst/>
          </a:prstGeom>
        </p:spPr>
        <p:txBody>
          <a:bodyPr lIns="0" tIns="0" rIns="0" bIns="0" rtlCol="0" anchor="t">
            <a:spAutoFit/>
          </a:bodyPr>
          <a:lstStyle/>
          <a:p>
            <a:pPr algn="l">
              <a:lnSpc>
                <a:spcPts val="4275"/>
              </a:lnSpc>
              <a:spcBef>
                <a:spcPct val="0"/>
              </a:spcBef>
            </a:pPr>
            <a:r>
              <a:rPr lang="en-US" sz="3053">
                <a:solidFill>
                  <a:srgbClr val="000000"/>
                </a:solidFill>
                <a:latin typeface="Poppins Bold"/>
              </a:rPr>
              <a:t>RÉSULTAT 1</a:t>
            </a:r>
          </a:p>
        </p:txBody>
      </p:sp>
      <p:sp>
        <p:nvSpPr>
          <p:cNvPr id="26" name="TextBox 26"/>
          <p:cNvSpPr txBox="1"/>
          <p:nvPr/>
        </p:nvSpPr>
        <p:spPr>
          <a:xfrm>
            <a:off x="9014682" y="3807890"/>
            <a:ext cx="788247" cy="934224"/>
          </a:xfrm>
          <a:prstGeom prst="rect">
            <a:avLst/>
          </a:prstGeom>
        </p:spPr>
        <p:txBody>
          <a:bodyPr lIns="0" tIns="0" rIns="0" bIns="0" rtlCol="0" anchor="t">
            <a:spAutoFit/>
          </a:bodyPr>
          <a:lstStyle/>
          <a:p>
            <a:pPr algn="ctr">
              <a:lnSpc>
                <a:spcPts val="7182"/>
              </a:lnSpc>
              <a:spcBef>
                <a:spcPct val="0"/>
              </a:spcBef>
            </a:pPr>
            <a:r>
              <a:rPr lang="en-US" sz="5130">
                <a:solidFill>
                  <a:srgbClr val="FFFFFF"/>
                </a:solidFill>
                <a:latin typeface="Poppins Bold"/>
              </a:rPr>
              <a:t>01</a:t>
            </a:r>
          </a:p>
        </p:txBody>
      </p:sp>
      <p:sp>
        <p:nvSpPr>
          <p:cNvPr id="27" name="TextBox 27"/>
          <p:cNvSpPr txBox="1"/>
          <p:nvPr/>
        </p:nvSpPr>
        <p:spPr>
          <a:xfrm>
            <a:off x="8799430" y="5622031"/>
            <a:ext cx="1218752" cy="934224"/>
          </a:xfrm>
          <a:prstGeom prst="rect">
            <a:avLst/>
          </a:prstGeom>
        </p:spPr>
        <p:txBody>
          <a:bodyPr lIns="0" tIns="0" rIns="0" bIns="0" rtlCol="0" anchor="t">
            <a:spAutoFit/>
          </a:bodyPr>
          <a:lstStyle/>
          <a:p>
            <a:pPr algn="ctr">
              <a:lnSpc>
                <a:spcPts val="7182"/>
              </a:lnSpc>
              <a:spcBef>
                <a:spcPct val="0"/>
              </a:spcBef>
            </a:pPr>
            <a:r>
              <a:rPr lang="en-US" sz="5130">
                <a:solidFill>
                  <a:srgbClr val="FFFFFF"/>
                </a:solidFill>
                <a:latin typeface="Poppins Bold"/>
              </a:rPr>
              <a:t>02</a:t>
            </a:r>
          </a:p>
        </p:txBody>
      </p:sp>
      <p:sp>
        <p:nvSpPr>
          <p:cNvPr id="28" name="TextBox 28"/>
          <p:cNvSpPr txBox="1"/>
          <p:nvPr/>
        </p:nvSpPr>
        <p:spPr>
          <a:xfrm>
            <a:off x="8858810" y="7434364"/>
            <a:ext cx="1099992" cy="934224"/>
          </a:xfrm>
          <a:prstGeom prst="rect">
            <a:avLst/>
          </a:prstGeom>
        </p:spPr>
        <p:txBody>
          <a:bodyPr lIns="0" tIns="0" rIns="0" bIns="0" rtlCol="0" anchor="t">
            <a:spAutoFit/>
          </a:bodyPr>
          <a:lstStyle/>
          <a:p>
            <a:pPr algn="ctr">
              <a:lnSpc>
                <a:spcPts val="7182"/>
              </a:lnSpc>
              <a:spcBef>
                <a:spcPct val="0"/>
              </a:spcBef>
            </a:pPr>
            <a:r>
              <a:rPr lang="en-US" sz="5130">
                <a:solidFill>
                  <a:srgbClr val="FFFFFF"/>
                </a:solidFill>
                <a:latin typeface="Poppins Bold"/>
              </a:rPr>
              <a:t>03</a:t>
            </a:r>
          </a:p>
        </p:txBody>
      </p:sp>
      <p:sp>
        <p:nvSpPr>
          <p:cNvPr id="29" name="TextBox 29"/>
          <p:cNvSpPr txBox="1"/>
          <p:nvPr/>
        </p:nvSpPr>
        <p:spPr>
          <a:xfrm>
            <a:off x="10474665" y="5554051"/>
            <a:ext cx="6784635" cy="551088"/>
          </a:xfrm>
          <a:prstGeom prst="rect">
            <a:avLst/>
          </a:prstGeom>
        </p:spPr>
        <p:txBody>
          <a:bodyPr lIns="0" tIns="0" rIns="0" bIns="0" rtlCol="0" anchor="t">
            <a:spAutoFit/>
          </a:bodyPr>
          <a:lstStyle/>
          <a:p>
            <a:pPr algn="l">
              <a:lnSpc>
                <a:spcPts val="4275"/>
              </a:lnSpc>
              <a:spcBef>
                <a:spcPct val="0"/>
              </a:spcBef>
            </a:pPr>
            <a:r>
              <a:rPr lang="en-US" sz="3053">
                <a:solidFill>
                  <a:srgbClr val="000000"/>
                </a:solidFill>
                <a:latin typeface="Poppins Bold"/>
              </a:rPr>
              <a:t>RÉSULTAT 2</a:t>
            </a:r>
          </a:p>
        </p:txBody>
      </p:sp>
      <p:sp>
        <p:nvSpPr>
          <p:cNvPr id="30" name="TextBox 30"/>
          <p:cNvSpPr txBox="1"/>
          <p:nvPr/>
        </p:nvSpPr>
        <p:spPr>
          <a:xfrm>
            <a:off x="10474665" y="7335424"/>
            <a:ext cx="8123758" cy="551088"/>
          </a:xfrm>
          <a:prstGeom prst="rect">
            <a:avLst/>
          </a:prstGeom>
        </p:spPr>
        <p:txBody>
          <a:bodyPr lIns="0" tIns="0" rIns="0" bIns="0" rtlCol="0" anchor="t">
            <a:spAutoFit/>
          </a:bodyPr>
          <a:lstStyle/>
          <a:p>
            <a:pPr algn="l">
              <a:lnSpc>
                <a:spcPts val="4275"/>
              </a:lnSpc>
              <a:spcBef>
                <a:spcPct val="0"/>
              </a:spcBef>
            </a:pPr>
            <a:r>
              <a:rPr lang="en-US" sz="3053">
                <a:solidFill>
                  <a:srgbClr val="000000"/>
                </a:solidFill>
                <a:latin typeface="Poppins Bold"/>
              </a:rPr>
              <a:t>RÉSULTAT 3</a:t>
            </a:r>
          </a:p>
        </p:txBody>
      </p:sp>
      <p:sp>
        <p:nvSpPr>
          <p:cNvPr id="31" name="TextBox 31"/>
          <p:cNvSpPr txBox="1"/>
          <p:nvPr/>
        </p:nvSpPr>
        <p:spPr>
          <a:xfrm>
            <a:off x="10474665" y="4361276"/>
            <a:ext cx="7189754" cy="285750"/>
          </a:xfrm>
          <a:prstGeom prst="rect">
            <a:avLst/>
          </a:prstGeom>
        </p:spPr>
        <p:txBody>
          <a:bodyPr lIns="0" tIns="0" rIns="0" bIns="0" rtlCol="0" anchor="t">
            <a:spAutoFit/>
          </a:bodyPr>
          <a:lstStyle/>
          <a:p>
            <a:pPr algn="l">
              <a:lnSpc>
                <a:spcPts val="2160"/>
              </a:lnSpc>
            </a:pPr>
            <a:r>
              <a:rPr lang="en-US" sz="1800">
                <a:solidFill>
                  <a:srgbClr val="000000"/>
                </a:solidFill>
                <a:latin typeface="Poppins"/>
              </a:rPr>
              <a:t>La meilleure fitness obtenue est de 2.4358314392546106e-34</a:t>
            </a:r>
          </a:p>
        </p:txBody>
      </p:sp>
      <p:sp>
        <p:nvSpPr>
          <p:cNvPr id="32" name="TextBox 32"/>
          <p:cNvSpPr txBox="1"/>
          <p:nvPr/>
        </p:nvSpPr>
        <p:spPr>
          <a:xfrm>
            <a:off x="10474665" y="6212374"/>
            <a:ext cx="7189754" cy="285750"/>
          </a:xfrm>
          <a:prstGeom prst="rect">
            <a:avLst/>
          </a:prstGeom>
        </p:spPr>
        <p:txBody>
          <a:bodyPr lIns="0" tIns="0" rIns="0" bIns="0" rtlCol="0" anchor="t">
            <a:spAutoFit/>
          </a:bodyPr>
          <a:lstStyle/>
          <a:p>
            <a:pPr algn="just">
              <a:lnSpc>
                <a:spcPts val="2160"/>
              </a:lnSpc>
            </a:pPr>
            <a:r>
              <a:rPr lang="en-US" sz="1800">
                <a:solidFill>
                  <a:srgbClr val="000000"/>
                </a:solidFill>
                <a:latin typeface="Poppins"/>
              </a:rPr>
              <a:t>La meilleure fitness obtenue est de 4.29265591287294e-34</a:t>
            </a:r>
          </a:p>
        </p:txBody>
      </p:sp>
      <p:sp>
        <p:nvSpPr>
          <p:cNvPr id="33" name="TextBox 33"/>
          <p:cNvSpPr txBox="1"/>
          <p:nvPr/>
        </p:nvSpPr>
        <p:spPr>
          <a:xfrm>
            <a:off x="10474665" y="7993747"/>
            <a:ext cx="7594873" cy="285750"/>
          </a:xfrm>
          <a:prstGeom prst="rect">
            <a:avLst/>
          </a:prstGeom>
        </p:spPr>
        <p:txBody>
          <a:bodyPr lIns="0" tIns="0" rIns="0" bIns="0" rtlCol="0" anchor="t">
            <a:spAutoFit/>
          </a:bodyPr>
          <a:lstStyle/>
          <a:p>
            <a:pPr algn="l">
              <a:lnSpc>
                <a:spcPts val="2160"/>
              </a:lnSpc>
            </a:pPr>
            <a:r>
              <a:rPr lang="en-US" sz="1800">
                <a:solidFill>
                  <a:srgbClr val="000000"/>
                </a:solidFill>
                <a:latin typeface="Poppins"/>
              </a:rPr>
              <a:t>La meilleure fitness obtenue est de 6.361067211477803e-38</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6" name="TextBox 6"/>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9" name="TextBox 9"/>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2708467" y="2016770"/>
            <a:ext cx="12871066" cy="7722639"/>
          </a:xfrm>
          <a:custGeom>
            <a:avLst/>
            <a:gdLst/>
            <a:ahLst/>
            <a:cxnLst/>
            <a:rect l="l" t="t" r="r" b="b"/>
            <a:pathLst>
              <a:path w="12871066" h="7722639">
                <a:moveTo>
                  <a:pt x="0" y="0"/>
                </a:moveTo>
                <a:lnTo>
                  <a:pt x="12871066" y="0"/>
                </a:lnTo>
                <a:lnTo>
                  <a:pt x="12871066" y="7722640"/>
                </a:lnTo>
                <a:lnTo>
                  <a:pt x="0" y="7722640"/>
                </a:lnTo>
                <a:lnTo>
                  <a:pt x="0" y="0"/>
                </a:lnTo>
                <a:close/>
              </a:path>
            </a:pathLst>
          </a:custGeom>
          <a:blipFill>
            <a:blip r:embed="rId4"/>
            <a:stretch>
              <a:fillRect/>
            </a:stretch>
          </a:blipFill>
        </p:spPr>
      </p:sp>
      <p:sp>
        <p:nvSpPr>
          <p:cNvPr id="11" name="TextBox 11"/>
          <p:cNvSpPr txBox="1"/>
          <p:nvPr/>
        </p:nvSpPr>
        <p:spPr>
          <a:xfrm>
            <a:off x="2952145" y="545974"/>
            <a:ext cx="12383709" cy="1828800"/>
          </a:xfrm>
          <a:prstGeom prst="rect">
            <a:avLst/>
          </a:prstGeom>
        </p:spPr>
        <p:txBody>
          <a:bodyPr lIns="0" tIns="0" rIns="0" bIns="0" rtlCol="0" anchor="t">
            <a:spAutoFit/>
          </a:bodyPr>
          <a:lstStyle/>
          <a:p>
            <a:pPr algn="ctr">
              <a:lnSpc>
                <a:spcPts val="6900"/>
              </a:lnSpc>
            </a:pPr>
            <a:r>
              <a:rPr lang="en-US" sz="6000">
                <a:solidFill>
                  <a:srgbClr val="000000"/>
                </a:solidFill>
                <a:latin typeface="Poppins Bold"/>
              </a:rPr>
              <a:t>RÉSULTATS DE </a:t>
            </a:r>
            <a:r>
              <a:rPr lang="en-US" sz="6000">
                <a:solidFill>
                  <a:srgbClr val="FFA916"/>
                </a:solidFill>
                <a:latin typeface="Poppins Bold"/>
              </a:rPr>
              <a:t>SMO</a:t>
            </a:r>
          </a:p>
          <a:p>
            <a:pPr algn="ctr">
              <a:lnSpc>
                <a:spcPts val="6900"/>
              </a:lnSpc>
            </a:pPr>
            <a:r>
              <a:rPr lang="en-US" sz="6000">
                <a:solidFill>
                  <a:srgbClr val="000000"/>
                </a:solidFill>
                <a:latin typeface="Poppins Bold"/>
              </a:rPr>
              <a:t>SUR LA </a:t>
            </a:r>
            <a:r>
              <a:rPr lang="en-US" sz="6000">
                <a:solidFill>
                  <a:srgbClr val="024A59"/>
                </a:solidFill>
                <a:latin typeface="Poppins Bold"/>
              </a:rPr>
              <a:t>FONCTION SPHERE</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323</Words>
  <Application>Microsoft Office PowerPoint</Application>
  <PresentationFormat>Personnalisé</PresentationFormat>
  <Paragraphs>36</Paragraphs>
  <Slides>9</Slides>
  <Notes>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Arial</vt:lpstr>
      <vt:lpstr>Calibri</vt:lpstr>
      <vt:lpstr>Poppins</vt:lpstr>
      <vt:lpstr>Poppins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Orange Modern Professional Enterprise Resource Planning Presentation</dc:title>
  <cp:lastModifiedBy>Omar Nouih</cp:lastModifiedBy>
  <cp:revision>2</cp:revision>
  <dcterms:created xsi:type="dcterms:W3CDTF">2006-08-16T00:00:00Z</dcterms:created>
  <dcterms:modified xsi:type="dcterms:W3CDTF">2024-06-29T10:39:43Z</dcterms:modified>
  <dc:identifier>DAGJQfFxc14</dc:identifier>
</cp:coreProperties>
</file>